
<file path=[Content_Types].xml><?xml version="1.0" encoding="utf-8"?>
<Types xmlns="http://schemas.openxmlformats.org/package/2006/content-types">
  <Default Extension="jpeg" ContentType="image/jpeg"/>
  <Default Extension="jpg" ContentType="image/jpeg"/>
  <Default Extension="mp3" ContentType="audio/m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5" r:id="rId1"/>
  </p:sldMasterIdLst>
  <p:sldIdLst>
    <p:sldId id="256" r:id="rId2"/>
    <p:sldId id="307" r:id="rId3"/>
    <p:sldId id="306" r:id="rId4"/>
    <p:sldId id="291" r:id="rId5"/>
    <p:sldId id="257" r:id="rId6"/>
    <p:sldId id="258" r:id="rId7"/>
    <p:sldId id="260" r:id="rId8"/>
    <p:sldId id="259" r:id="rId9"/>
    <p:sldId id="261" r:id="rId10"/>
    <p:sldId id="262" r:id="rId11"/>
    <p:sldId id="263" r:id="rId12"/>
    <p:sldId id="264" r:id="rId13"/>
    <p:sldId id="305" r:id="rId14"/>
    <p:sldId id="265" r:id="rId15"/>
    <p:sldId id="289" r:id="rId16"/>
    <p:sldId id="268" r:id="rId17"/>
    <p:sldId id="269" r:id="rId18"/>
    <p:sldId id="282" r:id="rId19"/>
    <p:sldId id="283" r:id="rId20"/>
    <p:sldId id="270" r:id="rId21"/>
    <p:sldId id="294" r:id="rId22"/>
    <p:sldId id="271" r:id="rId23"/>
    <p:sldId id="293" r:id="rId24"/>
    <p:sldId id="314" r:id="rId25"/>
    <p:sldId id="315" r:id="rId26"/>
    <p:sldId id="295" r:id="rId27"/>
    <p:sldId id="296" r:id="rId28"/>
    <p:sldId id="287" r:id="rId29"/>
    <p:sldId id="286" r:id="rId30"/>
    <p:sldId id="285" r:id="rId31"/>
    <p:sldId id="292" r:id="rId32"/>
    <p:sldId id="297" r:id="rId33"/>
    <p:sldId id="298" r:id="rId34"/>
    <p:sldId id="288" r:id="rId35"/>
    <p:sldId id="273" r:id="rId36"/>
    <p:sldId id="309" r:id="rId37"/>
    <p:sldId id="308" r:id="rId38"/>
    <p:sldId id="311" r:id="rId39"/>
    <p:sldId id="313" r:id="rId40"/>
    <p:sldId id="312" r:id="rId41"/>
    <p:sldId id="310" r:id="rId42"/>
    <p:sldId id="276" r:id="rId43"/>
    <p:sldId id="277" r:id="rId44"/>
    <p:sldId id="278" r:id="rId45"/>
    <p:sldId id="279" r:id="rId46"/>
    <p:sldId id="281" r:id="rId47"/>
    <p:sldId id="300" r:id="rId48"/>
    <p:sldId id="280" r:id="rId49"/>
    <p:sldId id="301" r:id="rId50"/>
    <p:sldId id="302" r:id="rId51"/>
    <p:sldId id="304" r:id="rId52"/>
    <p:sldId id="303" r:id="rId53"/>
    <p:sldId id="299" r:id="rId54"/>
    <p:sldId id="316" r:id="rId5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avid Quang" initials="DQ" lastIdx="1" clrIdx="0">
    <p:extLst>
      <p:ext uri="{19B8F6BF-5375-455C-9EA6-DF929625EA0E}">
        <p15:presenceInfo xmlns:p15="http://schemas.microsoft.com/office/powerpoint/2012/main" userId="0df4af00126e35a1"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29" autoAdjust="0"/>
    <p:restoredTop sz="94660"/>
  </p:normalViewPr>
  <p:slideViewPr>
    <p:cSldViewPr snapToGrid="0">
      <p:cViewPr varScale="1">
        <p:scale>
          <a:sx n="68" d="100"/>
          <a:sy n="68" d="100"/>
        </p:scale>
        <p:origin x="696"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EDB4994-C19C-429D-BA65-4BCF883E1022}" type="doc">
      <dgm:prSet loTypeId="urn:microsoft.com/office/officeart/2009/3/layout/PlusandMinus" loCatId="relationship" qsTypeId="urn:microsoft.com/office/officeart/2005/8/quickstyle/simple1" qsCatId="simple" csTypeId="urn:microsoft.com/office/officeart/2005/8/colors/accent0_1" csCatId="mainScheme" phldr="1"/>
      <dgm:spPr/>
      <dgm:t>
        <a:bodyPr/>
        <a:lstStyle/>
        <a:p>
          <a:endParaRPr lang="en-US"/>
        </a:p>
      </dgm:t>
    </dgm:pt>
    <dgm:pt modelId="{29070D63-9B54-4EC2-8EE1-3393DC6451BA}">
      <dgm:prSet phldrT="[Text]" custT="1"/>
      <dgm:spPr/>
      <dgm:t>
        <a:bodyPr/>
        <a:lstStyle/>
        <a:p>
          <a:pPr algn="ctr"/>
          <a:r>
            <a:rPr lang="en-US" sz="2800" dirty="0">
              <a:solidFill>
                <a:srgbClr val="0070C0"/>
              </a:solidFill>
              <a:latin typeface="Bodoni MT" panose="02070603080606020203" pitchFamily="18" charset="0"/>
            </a:rPr>
            <a:t>What is added?</a:t>
          </a:r>
        </a:p>
      </dgm:t>
    </dgm:pt>
    <dgm:pt modelId="{A07ADC7B-8B7E-45BC-A50B-0D758413A170}" type="parTrans" cxnId="{62693B02-4614-4B7E-B646-D237124B4C8F}">
      <dgm:prSet/>
      <dgm:spPr/>
      <dgm:t>
        <a:bodyPr/>
        <a:lstStyle/>
        <a:p>
          <a:endParaRPr lang="en-US"/>
        </a:p>
      </dgm:t>
    </dgm:pt>
    <dgm:pt modelId="{C2531183-51DB-4EA5-B8D9-F2A622390CC2}" type="sibTrans" cxnId="{62693B02-4614-4B7E-B646-D237124B4C8F}">
      <dgm:prSet/>
      <dgm:spPr/>
      <dgm:t>
        <a:bodyPr/>
        <a:lstStyle/>
        <a:p>
          <a:endParaRPr lang="en-US"/>
        </a:p>
      </dgm:t>
    </dgm:pt>
    <dgm:pt modelId="{8885A1EC-5FFA-4311-ADCB-5AF5944CBEF7}">
      <dgm:prSet phldrT="[Text]" custT="1"/>
      <dgm:spPr/>
      <dgm:t>
        <a:bodyPr/>
        <a:lstStyle/>
        <a:p>
          <a:pPr algn="ctr"/>
          <a:r>
            <a:rPr lang="en-US" sz="2800" dirty="0">
              <a:solidFill>
                <a:srgbClr val="0070C0"/>
              </a:solidFill>
              <a:latin typeface="Bodoni MT" panose="02070603080606020203" pitchFamily="18" charset="0"/>
            </a:rPr>
            <a:t>Collaborations</a:t>
          </a:r>
        </a:p>
      </dgm:t>
    </dgm:pt>
    <dgm:pt modelId="{CC5E4D30-C4DE-45DE-BD0E-528BB45E3D71}" type="parTrans" cxnId="{835C4288-55BE-4D2E-9A4F-6FC24EB4FF89}">
      <dgm:prSet/>
      <dgm:spPr/>
      <dgm:t>
        <a:bodyPr/>
        <a:lstStyle/>
        <a:p>
          <a:endParaRPr lang="en-US"/>
        </a:p>
      </dgm:t>
    </dgm:pt>
    <dgm:pt modelId="{40E9CA34-1F70-413C-A351-023D829227DB}" type="sibTrans" cxnId="{835C4288-55BE-4D2E-9A4F-6FC24EB4FF89}">
      <dgm:prSet/>
      <dgm:spPr/>
      <dgm:t>
        <a:bodyPr/>
        <a:lstStyle/>
        <a:p>
          <a:endParaRPr lang="en-US"/>
        </a:p>
      </dgm:t>
    </dgm:pt>
    <dgm:pt modelId="{4A478BD9-88BC-4A32-88E4-A1902EFE524A}">
      <dgm:prSet phldrT="[Text]" custT="1"/>
      <dgm:spPr/>
      <dgm:t>
        <a:bodyPr/>
        <a:lstStyle/>
        <a:p>
          <a:pPr algn="ctr"/>
          <a:r>
            <a:rPr lang="en-US" sz="2800" dirty="0">
              <a:solidFill>
                <a:srgbClr val="0070C0"/>
              </a:solidFill>
              <a:latin typeface="Bodoni MT" panose="02070603080606020203" pitchFamily="18" charset="0"/>
            </a:rPr>
            <a:t>Music</a:t>
          </a:r>
        </a:p>
      </dgm:t>
    </dgm:pt>
    <dgm:pt modelId="{E73C9816-0C08-4F19-8CC6-8667452EFA2E}" type="parTrans" cxnId="{52BB7C32-0509-48C7-8AFE-7171259B1071}">
      <dgm:prSet/>
      <dgm:spPr/>
      <dgm:t>
        <a:bodyPr/>
        <a:lstStyle/>
        <a:p>
          <a:endParaRPr lang="en-US"/>
        </a:p>
      </dgm:t>
    </dgm:pt>
    <dgm:pt modelId="{7EE1C733-F3B9-4786-8D97-FF7E04CEB21B}" type="sibTrans" cxnId="{52BB7C32-0509-48C7-8AFE-7171259B1071}">
      <dgm:prSet/>
      <dgm:spPr/>
      <dgm:t>
        <a:bodyPr/>
        <a:lstStyle/>
        <a:p>
          <a:endParaRPr lang="en-US"/>
        </a:p>
      </dgm:t>
    </dgm:pt>
    <dgm:pt modelId="{921CC803-485F-44E6-A04F-7B5CCDB70601}">
      <dgm:prSet phldrT="[Text]" custT="1"/>
      <dgm:spPr/>
      <dgm:t>
        <a:bodyPr/>
        <a:lstStyle/>
        <a:p>
          <a:pPr algn="ctr"/>
          <a:r>
            <a:rPr lang="en-US" sz="2800" dirty="0">
              <a:solidFill>
                <a:srgbClr val="0070C0"/>
              </a:solidFill>
              <a:latin typeface="Bodoni MT" panose="02070603080606020203" pitchFamily="18" charset="0"/>
            </a:rPr>
            <a:t>“Show not tell” characterizations</a:t>
          </a:r>
        </a:p>
      </dgm:t>
    </dgm:pt>
    <dgm:pt modelId="{14EB43B1-60CC-47FD-AE19-983A16C0AA19}" type="parTrans" cxnId="{975202A6-DA26-4088-8065-31711BD6845B}">
      <dgm:prSet/>
      <dgm:spPr/>
      <dgm:t>
        <a:bodyPr/>
        <a:lstStyle/>
        <a:p>
          <a:endParaRPr lang="en-US"/>
        </a:p>
      </dgm:t>
    </dgm:pt>
    <dgm:pt modelId="{D11AE52E-B256-471C-AFF3-C7DCBC71B0B9}" type="sibTrans" cxnId="{975202A6-DA26-4088-8065-31711BD6845B}">
      <dgm:prSet/>
      <dgm:spPr/>
      <dgm:t>
        <a:bodyPr/>
        <a:lstStyle/>
        <a:p>
          <a:endParaRPr lang="en-US"/>
        </a:p>
      </dgm:t>
    </dgm:pt>
    <dgm:pt modelId="{7C4D1196-4BCD-464B-808C-6E2E6A3B96C0}">
      <dgm:prSet phldrT="[Text]" custT="1"/>
      <dgm:spPr/>
      <dgm:t>
        <a:bodyPr/>
        <a:lstStyle/>
        <a:p>
          <a:pPr algn="ctr"/>
          <a:r>
            <a:rPr lang="en-US" sz="2800" dirty="0">
              <a:solidFill>
                <a:srgbClr val="0070C0"/>
              </a:solidFill>
              <a:latin typeface="Bodoni MT" panose="02070603080606020203" pitchFamily="18" charset="0"/>
            </a:rPr>
            <a:t>Self-respect</a:t>
          </a:r>
        </a:p>
      </dgm:t>
    </dgm:pt>
    <dgm:pt modelId="{0FA2FFE3-1A8D-4B42-9DE8-EABAAE60A515}" type="parTrans" cxnId="{3A9E645B-E7A8-4744-8250-C2F8696C79F8}">
      <dgm:prSet/>
      <dgm:spPr/>
      <dgm:t>
        <a:bodyPr/>
        <a:lstStyle/>
        <a:p>
          <a:endParaRPr lang="en-US"/>
        </a:p>
      </dgm:t>
    </dgm:pt>
    <dgm:pt modelId="{B089AF6E-269D-45A8-8F33-5690735BC610}" type="sibTrans" cxnId="{3A9E645B-E7A8-4744-8250-C2F8696C79F8}">
      <dgm:prSet/>
      <dgm:spPr/>
      <dgm:t>
        <a:bodyPr/>
        <a:lstStyle/>
        <a:p>
          <a:endParaRPr lang="en-US"/>
        </a:p>
      </dgm:t>
    </dgm:pt>
    <dgm:pt modelId="{4BA1EAFF-B309-4232-BD13-1CB9CEE4543D}">
      <dgm:prSet phldrT="[Text]" custT="1"/>
      <dgm:spPr/>
      <dgm:t>
        <a:bodyPr/>
        <a:lstStyle/>
        <a:p>
          <a:pPr algn="ctr"/>
          <a:r>
            <a:rPr lang="en-US" sz="2800" dirty="0">
              <a:solidFill>
                <a:srgbClr val="FF0000"/>
              </a:solidFill>
              <a:latin typeface="Bodoni MT" panose="02070603080606020203" pitchFamily="18" charset="0"/>
            </a:rPr>
            <a:t>What is subtracted?</a:t>
          </a:r>
        </a:p>
      </dgm:t>
    </dgm:pt>
    <dgm:pt modelId="{CB882D94-6620-4A54-AF4E-8E33283C54CA}" type="parTrans" cxnId="{C35C0A78-DEF1-4EE7-8996-61E38B1798D6}">
      <dgm:prSet/>
      <dgm:spPr/>
      <dgm:t>
        <a:bodyPr/>
        <a:lstStyle/>
        <a:p>
          <a:endParaRPr lang="en-US"/>
        </a:p>
      </dgm:t>
    </dgm:pt>
    <dgm:pt modelId="{D44A5A3C-0B7A-4540-9AC8-BF12E5CFFD5D}" type="sibTrans" cxnId="{C35C0A78-DEF1-4EE7-8996-61E38B1798D6}">
      <dgm:prSet/>
      <dgm:spPr/>
      <dgm:t>
        <a:bodyPr/>
        <a:lstStyle/>
        <a:p>
          <a:endParaRPr lang="en-US"/>
        </a:p>
      </dgm:t>
    </dgm:pt>
    <dgm:pt modelId="{CD1BC4D3-D7AE-47BC-9369-F9B8A2AF00B3}">
      <dgm:prSet phldrT="[Text]" custT="1"/>
      <dgm:spPr/>
      <dgm:t>
        <a:bodyPr/>
        <a:lstStyle/>
        <a:p>
          <a:pPr algn="ctr"/>
          <a:r>
            <a:rPr lang="en-US" sz="2800" dirty="0">
              <a:solidFill>
                <a:srgbClr val="FF0000"/>
              </a:solidFill>
              <a:latin typeface="Bodoni MT" panose="02070603080606020203" pitchFamily="18" charset="0"/>
            </a:rPr>
            <a:t>Time</a:t>
          </a:r>
        </a:p>
      </dgm:t>
    </dgm:pt>
    <dgm:pt modelId="{B3F60246-242B-42D6-A9FB-2F482D99CA15}" type="parTrans" cxnId="{0DFF8E14-0287-47F3-BFEA-D9772A7C17B9}">
      <dgm:prSet/>
      <dgm:spPr/>
      <dgm:t>
        <a:bodyPr/>
        <a:lstStyle/>
        <a:p>
          <a:endParaRPr lang="en-US"/>
        </a:p>
      </dgm:t>
    </dgm:pt>
    <dgm:pt modelId="{483D1052-A799-4333-8FCE-8A82FCB89ED2}" type="sibTrans" cxnId="{0DFF8E14-0287-47F3-BFEA-D9772A7C17B9}">
      <dgm:prSet/>
      <dgm:spPr/>
      <dgm:t>
        <a:bodyPr/>
        <a:lstStyle/>
        <a:p>
          <a:endParaRPr lang="en-US"/>
        </a:p>
      </dgm:t>
    </dgm:pt>
    <dgm:pt modelId="{CA8E5757-C9D8-4150-AB5D-CAFF2E4699F4}">
      <dgm:prSet phldrT="[Text]" custT="1"/>
      <dgm:spPr/>
      <dgm:t>
        <a:bodyPr/>
        <a:lstStyle/>
        <a:p>
          <a:pPr algn="ctr"/>
          <a:r>
            <a:rPr lang="en-US" sz="2800" dirty="0">
              <a:solidFill>
                <a:srgbClr val="FF0000"/>
              </a:solidFill>
              <a:latin typeface="Bodoni MT" panose="02070603080606020203" pitchFamily="18" charset="0"/>
            </a:rPr>
            <a:t>Unlimited intermissions</a:t>
          </a:r>
        </a:p>
      </dgm:t>
    </dgm:pt>
    <dgm:pt modelId="{2321E2DD-FCA0-442C-949C-14D561D01975}" type="parTrans" cxnId="{2F8117AC-02FE-47BD-A764-F48042408ECF}">
      <dgm:prSet/>
      <dgm:spPr/>
      <dgm:t>
        <a:bodyPr/>
        <a:lstStyle/>
        <a:p>
          <a:endParaRPr lang="en-US"/>
        </a:p>
      </dgm:t>
    </dgm:pt>
    <dgm:pt modelId="{3A80A8DD-CED9-4D7E-A164-C54085696309}" type="sibTrans" cxnId="{2F8117AC-02FE-47BD-A764-F48042408ECF}">
      <dgm:prSet/>
      <dgm:spPr/>
      <dgm:t>
        <a:bodyPr/>
        <a:lstStyle/>
        <a:p>
          <a:endParaRPr lang="en-US"/>
        </a:p>
      </dgm:t>
    </dgm:pt>
    <dgm:pt modelId="{BB8F278C-35D9-49D8-9097-C9C4461B50F9}">
      <dgm:prSet phldrT="[Text]" custT="1"/>
      <dgm:spPr/>
      <dgm:t>
        <a:bodyPr/>
        <a:lstStyle/>
        <a:p>
          <a:pPr algn="ctr"/>
          <a:r>
            <a:rPr lang="en-US" sz="2800" dirty="0">
              <a:solidFill>
                <a:srgbClr val="FF0000"/>
              </a:solidFill>
              <a:latin typeface="Bodoni MT" panose="02070603080606020203" pitchFamily="18" charset="0"/>
            </a:rPr>
            <a:t>Sweet silence</a:t>
          </a:r>
        </a:p>
      </dgm:t>
    </dgm:pt>
    <dgm:pt modelId="{BA41B578-E943-4458-9ECC-FD2B3DDA7DB7}" type="parTrans" cxnId="{35F8824F-7515-43F8-9EA0-7078D34E53B3}">
      <dgm:prSet/>
      <dgm:spPr/>
      <dgm:t>
        <a:bodyPr/>
        <a:lstStyle/>
        <a:p>
          <a:endParaRPr lang="en-US"/>
        </a:p>
      </dgm:t>
    </dgm:pt>
    <dgm:pt modelId="{238999F6-0DDF-42E0-BCA2-1EF717BD5711}" type="sibTrans" cxnId="{35F8824F-7515-43F8-9EA0-7078D34E53B3}">
      <dgm:prSet/>
      <dgm:spPr/>
      <dgm:t>
        <a:bodyPr/>
        <a:lstStyle/>
        <a:p>
          <a:endParaRPr lang="en-US"/>
        </a:p>
      </dgm:t>
    </dgm:pt>
    <dgm:pt modelId="{00738212-687F-4FA7-AC2A-EB49C1BCE30B}">
      <dgm:prSet phldrT="[Text]" custT="1"/>
      <dgm:spPr/>
      <dgm:t>
        <a:bodyPr/>
        <a:lstStyle/>
        <a:p>
          <a:pPr algn="ctr"/>
          <a:r>
            <a:rPr lang="en-US" sz="2800" dirty="0">
              <a:solidFill>
                <a:srgbClr val="FF0000"/>
              </a:solidFill>
              <a:latin typeface="Bodoni MT" panose="02070603080606020203" pitchFamily="18" charset="0"/>
            </a:rPr>
            <a:t>Familial respect (and society’s)</a:t>
          </a:r>
        </a:p>
      </dgm:t>
    </dgm:pt>
    <dgm:pt modelId="{045969B3-E1FC-4BFE-B052-D37956558D5B}" type="parTrans" cxnId="{C37D021C-56D3-45EC-8358-B886D7BD4CD3}">
      <dgm:prSet/>
      <dgm:spPr/>
      <dgm:t>
        <a:bodyPr/>
        <a:lstStyle/>
        <a:p>
          <a:endParaRPr lang="en-US"/>
        </a:p>
      </dgm:t>
    </dgm:pt>
    <dgm:pt modelId="{7DFD3F8B-DBD5-4F39-9DAE-A29A931F60BD}" type="sibTrans" cxnId="{C37D021C-56D3-45EC-8358-B886D7BD4CD3}">
      <dgm:prSet/>
      <dgm:spPr/>
      <dgm:t>
        <a:bodyPr/>
        <a:lstStyle/>
        <a:p>
          <a:endParaRPr lang="en-US"/>
        </a:p>
      </dgm:t>
    </dgm:pt>
    <dgm:pt modelId="{DEF24BD9-E8A0-4CB1-867D-32F02DBE3C9E}" type="pres">
      <dgm:prSet presAssocID="{BEDB4994-C19C-429D-BA65-4BCF883E1022}" presName="Name0" presStyleCnt="0">
        <dgm:presLayoutVars>
          <dgm:chMax val="2"/>
          <dgm:chPref val="2"/>
          <dgm:dir/>
          <dgm:animOne/>
          <dgm:resizeHandles val="exact"/>
        </dgm:presLayoutVars>
      </dgm:prSet>
      <dgm:spPr/>
    </dgm:pt>
    <dgm:pt modelId="{EFA6B6B1-5DB7-40B4-A11C-5D01A8865A8A}" type="pres">
      <dgm:prSet presAssocID="{BEDB4994-C19C-429D-BA65-4BCF883E1022}" presName="Background" presStyleLbl="bgImgPlace1" presStyleIdx="0" presStyleCnt="1"/>
      <dgm:spPr/>
    </dgm:pt>
    <dgm:pt modelId="{90D22DBB-B6AE-425D-A861-ACCC974332A9}" type="pres">
      <dgm:prSet presAssocID="{BEDB4994-C19C-429D-BA65-4BCF883E1022}" presName="ParentText1" presStyleLbl="revTx" presStyleIdx="0" presStyleCnt="2">
        <dgm:presLayoutVars>
          <dgm:chMax val="0"/>
          <dgm:chPref val="0"/>
          <dgm:bulletEnabled val="1"/>
        </dgm:presLayoutVars>
      </dgm:prSet>
      <dgm:spPr/>
    </dgm:pt>
    <dgm:pt modelId="{07583F4D-4465-4E42-B5CD-C0668D0AAC61}" type="pres">
      <dgm:prSet presAssocID="{BEDB4994-C19C-429D-BA65-4BCF883E1022}" presName="ParentText2" presStyleLbl="revTx" presStyleIdx="1" presStyleCnt="2">
        <dgm:presLayoutVars>
          <dgm:chMax val="0"/>
          <dgm:chPref val="0"/>
          <dgm:bulletEnabled val="1"/>
        </dgm:presLayoutVars>
      </dgm:prSet>
      <dgm:spPr/>
    </dgm:pt>
    <dgm:pt modelId="{1C07E6CF-C350-4FA5-A725-3DAA770FAD05}" type="pres">
      <dgm:prSet presAssocID="{BEDB4994-C19C-429D-BA65-4BCF883E1022}" presName="Plus" presStyleLbl="alignNode1" presStyleIdx="0" presStyleCnt="2"/>
      <dgm:spPr/>
    </dgm:pt>
    <dgm:pt modelId="{51B499FD-4F01-4332-83F5-FE2093635178}" type="pres">
      <dgm:prSet presAssocID="{BEDB4994-C19C-429D-BA65-4BCF883E1022}" presName="Minus" presStyleLbl="alignNode1" presStyleIdx="1" presStyleCnt="2"/>
      <dgm:spPr/>
    </dgm:pt>
    <dgm:pt modelId="{597B99AA-3B57-44DE-976D-71A66523C192}" type="pres">
      <dgm:prSet presAssocID="{BEDB4994-C19C-429D-BA65-4BCF883E1022}" presName="Divider" presStyleLbl="parChTrans1D1" presStyleIdx="0" presStyleCnt="1"/>
      <dgm:spPr/>
    </dgm:pt>
  </dgm:ptLst>
  <dgm:cxnLst>
    <dgm:cxn modelId="{62693B02-4614-4B7E-B646-D237124B4C8F}" srcId="{BEDB4994-C19C-429D-BA65-4BCF883E1022}" destId="{29070D63-9B54-4EC2-8EE1-3393DC6451BA}" srcOrd="0" destOrd="0" parTransId="{A07ADC7B-8B7E-45BC-A50B-0D758413A170}" sibTransId="{C2531183-51DB-4EA5-B8D9-F2A622390CC2}"/>
    <dgm:cxn modelId="{1EF5A406-B140-4B1B-9385-02B9B5F650CD}" type="presOf" srcId="{7C4D1196-4BCD-464B-808C-6E2E6A3B96C0}" destId="{90D22DBB-B6AE-425D-A861-ACCC974332A9}" srcOrd="0" destOrd="4" presId="urn:microsoft.com/office/officeart/2009/3/layout/PlusandMinus"/>
    <dgm:cxn modelId="{9C16CD09-6A66-4B10-A1AD-1DC7618717A4}" type="presOf" srcId="{CA8E5757-C9D8-4150-AB5D-CAFF2E4699F4}" destId="{07583F4D-4465-4E42-B5CD-C0668D0AAC61}" srcOrd="0" destOrd="3" presId="urn:microsoft.com/office/officeart/2009/3/layout/PlusandMinus"/>
    <dgm:cxn modelId="{0DFF8E14-0287-47F3-BFEA-D9772A7C17B9}" srcId="{4BA1EAFF-B309-4232-BD13-1CB9CEE4543D}" destId="{CD1BC4D3-D7AE-47BC-9369-F9B8A2AF00B3}" srcOrd="0" destOrd="0" parTransId="{B3F60246-242B-42D6-A9FB-2F482D99CA15}" sibTransId="{483D1052-A799-4333-8FCE-8A82FCB89ED2}"/>
    <dgm:cxn modelId="{C37D021C-56D3-45EC-8358-B886D7BD4CD3}" srcId="{4BA1EAFF-B309-4232-BD13-1CB9CEE4543D}" destId="{00738212-687F-4FA7-AC2A-EB49C1BCE30B}" srcOrd="3" destOrd="0" parTransId="{045969B3-E1FC-4BFE-B052-D37956558D5B}" sibTransId="{7DFD3F8B-DBD5-4F39-9DAE-A29A931F60BD}"/>
    <dgm:cxn modelId="{51F36225-C3D6-4A24-ADE9-524472C327ED}" type="presOf" srcId="{00738212-687F-4FA7-AC2A-EB49C1BCE30B}" destId="{07583F4D-4465-4E42-B5CD-C0668D0AAC61}" srcOrd="0" destOrd="4" presId="urn:microsoft.com/office/officeart/2009/3/layout/PlusandMinus"/>
    <dgm:cxn modelId="{9668D425-E1D5-4CA0-9F7D-0410B55012D3}" type="presOf" srcId="{CD1BC4D3-D7AE-47BC-9369-F9B8A2AF00B3}" destId="{07583F4D-4465-4E42-B5CD-C0668D0AAC61}" srcOrd="0" destOrd="1" presId="urn:microsoft.com/office/officeart/2009/3/layout/PlusandMinus"/>
    <dgm:cxn modelId="{68D09031-06CE-46B1-AFE9-F5F647D2B3E8}" type="presOf" srcId="{29070D63-9B54-4EC2-8EE1-3393DC6451BA}" destId="{90D22DBB-B6AE-425D-A861-ACCC974332A9}" srcOrd="0" destOrd="0" presId="urn:microsoft.com/office/officeart/2009/3/layout/PlusandMinus"/>
    <dgm:cxn modelId="{52BB7C32-0509-48C7-8AFE-7171259B1071}" srcId="{29070D63-9B54-4EC2-8EE1-3393DC6451BA}" destId="{4A478BD9-88BC-4A32-88E4-A1902EFE524A}" srcOrd="1" destOrd="0" parTransId="{E73C9816-0C08-4F19-8CC6-8667452EFA2E}" sibTransId="{7EE1C733-F3B9-4786-8D97-FF7E04CEB21B}"/>
    <dgm:cxn modelId="{6193A53E-2DEF-4905-A6FC-96AAC6637B71}" type="presOf" srcId="{8885A1EC-5FFA-4311-ADCB-5AF5944CBEF7}" destId="{90D22DBB-B6AE-425D-A861-ACCC974332A9}" srcOrd="0" destOrd="1" presId="urn:microsoft.com/office/officeart/2009/3/layout/PlusandMinus"/>
    <dgm:cxn modelId="{3A9E645B-E7A8-4744-8250-C2F8696C79F8}" srcId="{29070D63-9B54-4EC2-8EE1-3393DC6451BA}" destId="{7C4D1196-4BCD-464B-808C-6E2E6A3B96C0}" srcOrd="3" destOrd="0" parTransId="{0FA2FFE3-1A8D-4B42-9DE8-EABAAE60A515}" sibTransId="{B089AF6E-269D-45A8-8F33-5690735BC610}"/>
    <dgm:cxn modelId="{18D7155F-26A6-4E5D-A9A7-AD3C8E25FB92}" type="presOf" srcId="{4A478BD9-88BC-4A32-88E4-A1902EFE524A}" destId="{90D22DBB-B6AE-425D-A861-ACCC974332A9}" srcOrd="0" destOrd="2" presId="urn:microsoft.com/office/officeart/2009/3/layout/PlusandMinus"/>
    <dgm:cxn modelId="{35F8824F-7515-43F8-9EA0-7078D34E53B3}" srcId="{4BA1EAFF-B309-4232-BD13-1CB9CEE4543D}" destId="{BB8F278C-35D9-49D8-9097-C9C4461B50F9}" srcOrd="1" destOrd="0" parTransId="{BA41B578-E943-4458-9ECC-FD2B3DDA7DB7}" sibTransId="{238999F6-0DDF-42E0-BCA2-1EF717BD5711}"/>
    <dgm:cxn modelId="{C35C0A78-DEF1-4EE7-8996-61E38B1798D6}" srcId="{BEDB4994-C19C-429D-BA65-4BCF883E1022}" destId="{4BA1EAFF-B309-4232-BD13-1CB9CEE4543D}" srcOrd="1" destOrd="0" parTransId="{CB882D94-6620-4A54-AF4E-8E33283C54CA}" sibTransId="{D44A5A3C-0B7A-4540-9AC8-BF12E5CFFD5D}"/>
    <dgm:cxn modelId="{835C4288-55BE-4D2E-9A4F-6FC24EB4FF89}" srcId="{29070D63-9B54-4EC2-8EE1-3393DC6451BA}" destId="{8885A1EC-5FFA-4311-ADCB-5AF5944CBEF7}" srcOrd="0" destOrd="0" parTransId="{CC5E4D30-C4DE-45DE-BD0E-528BB45E3D71}" sibTransId="{40E9CA34-1F70-413C-A351-023D829227DB}"/>
    <dgm:cxn modelId="{975202A6-DA26-4088-8065-31711BD6845B}" srcId="{29070D63-9B54-4EC2-8EE1-3393DC6451BA}" destId="{921CC803-485F-44E6-A04F-7B5CCDB70601}" srcOrd="2" destOrd="0" parTransId="{14EB43B1-60CC-47FD-AE19-983A16C0AA19}" sibTransId="{D11AE52E-B256-471C-AFF3-C7DCBC71B0B9}"/>
    <dgm:cxn modelId="{2F8117AC-02FE-47BD-A764-F48042408ECF}" srcId="{4BA1EAFF-B309-4232-BD13-1CB9CEE4543D}" destId="{CA8E5757-C9D8-4150-AB5D-CAFF2E4699F4}" srcOrd="2" destOrd="0" parTransId="{2321E2DD-FCA0-442C-949C-14D561D01975}" sibTransId="{3A80A8DD-CED9-4D7E-A164-C54085696309}"/>
    <dgm:cxn modelId="{DF9552C5-509B-4BB4-859E-CEEDBF7487E3}" type="presOf" srcId="{921CC803-485F-44E6-A04F-7B5CCDB70601}" destId="{90D22DBB-B6AE-425D-A861-ACCC974332A9}" srcOrd="0" destOrd="3" presId="urn:microsoft.com/office/officeart/2009/3/layout/PlusandMinus"/>
    <dgm:cxn modelId="{C2EEABCA-9467-4717-A2E0-E8A217C5ED0F}" type="presOf" srcId="{4BA1EAFF-B309-4232-BD13-1CB9CEE4543D}" destId="{07583F4D-4465-4E42-B5CD-C0668D0AAC61}" srcOrd="0" destOrd="0" presId="urn:microsoft.com/office/officeart/2009/3/layout/PlusandMinus"/>
    <dgm:cxn modelId="{640DC7DD-EC71-4709-951E-F5CA1297EDC9}" type="presOf" srcId="{BB8F278C-35D9-49D8-9097-C9C4461B50F9}" destId="{07583F4D-4465-4E42-B5CD-C0668D0AAC61}" srcOrd="0" destOrd="2" presId="urn:microsoft.com/office/officeart/2009/3/layout/PlusandMinus"/>
    <dgm:cxn modelId="{3F68E8E3-C632-4D78-8E43-0E7BD606FEDA}" type="presOf" srcId="{BEDB4994-C19C-429D-BA65-4BCF883E1022}" destId="{DEF24BD9-E8A0-4CB1-867D-32F02DBE3C9E}" srcOrd="0" destOrd="0" presId="urn:microsoft.com/office/officeart/2009/3/layout/PlusandMinus"/>
    <dgm:cxn modelId="{86ACF811-E51A-4DC4-B87F-8A3F10DE2F07}" type="presParOf" srcId="{DEF24BD9-E8A0-4CB1-867D-32F02DBE3C9E}" destId="{EFA6B6B1-5DB7-40B4-A11C-5D01A8865A8A}" srcOrd="0" destOrd="0" presId="urn:microsoft.com/office/officeart/2009/3/layout/PlusandMinus"/>
    <dgm:cxn modelId="{B7678A94-83DA-4ED9-9E70-48869282582A}" type="presParOf" srcId="{DEF24BD9-E8A0-4CB1-867D-32F02DBE3C9E}" destId="{90D22DBB-B6AE-425D-A861-ACCC974332A9}" srcOrd="1" destOrd="0" presId="urn:microsoft.com/office/officeart/2009/3/layout/PlusandMinus"/>
    <dgm:cxn modelId="{383FAA5A-EA88-423C-861A-2C6A0EDCEF6B}" type="presParOf" srcId="{DEF24BD9-E8A0-4CB1-867D-32F02DBE3C9E}" destId="{07583F4D-4465-4E42-B5CD-C0668D0AAC61}" srcOrd="2" destOrd="0" presId="urn:microsoft.com/office/officeart/2009/3/layout/PlusandMinus"/>
    <dgm:cxn modelId="{FD2E0855-CE1C-46FC-AE7A-B35D4D826971}" type="presParOf" srcId="{DEF24BD9-E8A0-4CB1-867D-32F02DBE3C9E}" destId="{1C07E6CF-C350-4FA5-A725-3DAA770FAD05}" srcOrd="3" destOrd="0" presId="urn:microsoft.com/office/officeart/2009/3/layout/PlusandMinus"/>
    <dgm:cxn modelId="{1AC7F311-1E85-4D06-8808-0D2B67184D17}" type="presParOf" srcId="{DEF24BD9-E8A0-4CB1-867D-32F02DBE3C9E}" destId="{51B499FD-4F01-4332-83F5-FE2093635178}" srcOrd="4" destOrd="0" presId="urn:microsoft.com/office/officeart/2009/3/layout/PlusandMinus"/>
    <dgm:cxn modelId="{245A0592-206C-43C6-98FE-B175FD5AD3A4}" type="presParOf" srcId="{DEF24BD9-E8A0-4CB1-867D-32F02DBE3C9E}" destId="{597B99AA-3B57-44DE-976D-71A66523C192}" srcOrd="5" destOrd="0" presId="urn:microsoft.com/office/officeart/2009/3/layout/PlusandMinus"/>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36D1E955-F7DB-413B-9F66-96FB000B96FA}" type="doc">
      <dgm:prSet loTypeId="urn:microsoft.com/office/officeart/2005/8/layout/venn3" loCatId="relationship" qsTypeId="urn:microsoft.com/office/officeart/2005/8/quickstyle/simple1" qsCatId="simple" csTypeId="urn:microsoft.com/office/officeart/2005/8/colors/accent1_2" csCatId="accent1" phldr="1"/>
      <dgm:spPr/>
      <dgm:t>
        <a:bodyPr/>
        <a:lstStyle/>
        <a:p>
          <a:endParaRPr lang="en-US"/>
        </a:p>
      </dgm:t>
    </dgm:pt>
    <dgm:pt modelId="{D1C0BAB9-F5ED-4A52-80AA-43CF2CF11515}">
      <dgm:prSet phldrT="[Text]" custT="1"/>
      <dgm:spPr/>
      <dgm:t>
        <a:bodyPr/>
        <a:lstStyle/>
        <a:p>
          <a:pPr algn="ctr"/>
          <a:r>
            <a:rPr lang="en-US" sz="2400" dirty="0">
              <a:latin typeface="Bodoni MT" panose="02070603080606020203" pitchFamily="18" charset="0"/>
            </a:rPr>
            <a:t>Musical Number</a:t>
          </a:r>
          <a:br>
            <a:rPr lang="en-US" sz="2400" dirty="0">
              <a:latin typeface="Bodoni MT" panose="02070603080606020203" pitchFamily="18" charset="0"/>
            </a:rPr>
          </a:br>
          <a:endParaRPr lang="en-US" sz="2400" dirty="0">
            <a:latin typeface="Bodoni MT" panose="02070603080606020203" pitchFamily="18" charset="0"/>
          </a:endParaRPr>
        </a:p>
      </dgm:t>
    </dgm:pt>
    <dgm:pt modelId="{55BC9E86-6313-4F84-8A35-AFB938D7A199}" type="parTrans" cxnId="{D0D6413D-2A7A-421A-9C7C-66F16D5F9292}">
      <dgm:prSet/>
      <dgm:spPr/>
      <dgm:t>
        <a:bodyPr/>
        <a:lstStyle/>
        <a:p>
          <a:endParaRPr lang="en-US"/>
        </a:p>
      </dgm:t>
    </dgm:pt>
    <dgm:pt modelId="{895F2F59-4488-4A6B-AAA5-EE530BBF8730}" type="sibTrans" cxnId="{D0D6413D-2A7A-421A-9C7C-66F16D5F9292}">
      <dgm:prSet/>
      <dgm:spPr/>
      <dgm:t>
        <a:bodyPr/>
        <a:lstStyle/>
        <a:p>
          <a:endParaRPr lang="en-US"/>
        </a:p>
      </dgm:t>
    </dgm:pt>
    <dgm:pt modelId="{4CA01601-26E7-4623-A508-67182A757565}">
      <dgm:prSet phldrT="[Text]" custT="1"/>
      <dgm:spPr/>
      <dgm:t>
        <a:bodyPr/>
        <a:lstStyle/>
        <a:p>
          <a:pPr algn="ctr"/>
          <a:r>
            <a:rPr lang="en-US" sz="2400" dirty="0">
              <a:latin typeface="Bodoni MT" panose="02070603080606020203" pitchFamily="18" charset="0"/>
            </a:rPr>
            <a:t>Independent Poem</a:t>
          </a:r>
          <a:br>
            <a:rPr lang="en-US" sz="2400" dirty="0">
              <a:latin typeface="Bodoni MT" panose="02070603080606020203" pitchFamily="18" charset="0"/>
            </a:rPr>
          </a:br>
          <a:endParaRPr lang="en-US" sz="2400" dirty="0">
            <a:latin typeface="Bodoni MT" panose="02070603080606020203" pitchFamily="18" charset="0"/>
          </a:endParaRPr>
        </a:p>
      </dgm:t>
    </dgm:pt>
    <dgm:pt modelId="{99AE9F49-E704-46A2-A2CE-BBACB8663FB7}" type="parTrans" cxnId="{D9099B5F-914D-4B2E-A6DF-AE0474B6CA8E}">
      <dgm:prSet/>
      <dgm:spPr/>
      <dgm:t>
        <a:bodyPr/>
        <a:lstStyle/>
        <a:p>
          <a:endParaRPr lang="en-US"/>
        </a:p>
      </dgm:t>
    </dgm:pt>
    <dgm:pt modelId="{00752E36-2B5F-4ACD-A696-D924FB8E2F67}" type="sibTrans" cxnId="{D9099B5F-914D-4B2E-A6DF-AE0474B6CA8E}">
      <dgm:prSet/>
      <dgm:spPr/>
      <dgm:t>
        <a:bodyPr/>
        <a:lstStyle/>
        <a:p>
          <a:endParaRPr lang="en-US"/>
        </a:p>
      </dgm:t>
    </dgm:pt>
    <dgm:pt modelId="{EAAD2D03-57DD-4D11-BB25-4EA656AC3774}">
      <dgm:prSet phldrT="[Text]" custT="1"/>
      <dgm:spPr/>
      <dgm:t>
        <a:bodyPr/>
        <a:lstStyle/>
        <a:p>
          <a:pPr algn="l"/>
          <a:r>
            <a:rPr lang="en-US" sz="2000" dirty="0">
              <a:latin typeface="Bodoni MT" panose="02070603080606020203" pitchFamily="18" charset="0"/>
            </a:rPr>
            <a:t>It is usually in service of a larger story</a:t>
          </a:r>
          <a:br>
            <a:rPr lang="en-US" sz="2000" dirty="0">
              <a:latin typeface="Bodoni MT" panose="02070603080606020203" pitchFamily="18" charset="0"/>
            </a:rPr>
          </a:br>
          <a:endParaRPr lang="en-US" sz="2000" dirty="0">
            <a:latin typeface="Bodoni MT" panose="02070603080606020203" pitchFamily="18" charset="0"/>
          </a:endParaRPr>
        </a:p>
      </dgm:t>
    </dgm:pt>
    <dgm:pt modelId="{531BEC5C-BB75-4525-A691-C7DEEDBF373B}" type="parTrans" cxnId="{CDD068DB-4953-4785-8AF9-64989E07317E}">
      <dgm:prSet/>
      <dgm:spPr/>
      <dgm:t>
        <a:bodyPr/>
        <a:lstStyle/>
        <a:p>
          <a:endParaRPr lang="en-US"/>
        </a:p>
      </dgm:t>
    </dgm:pt>
    <dgm:pt modelId="{D9FC9988-88F9-45BD-95E4-A28331D06CDD}" type="sibTrans" cxnId="{CDD068DB-4953-4785-8AF9-64989E07317E}">
      <dgm:prSet/>
      <dgm:spPr/>
      <dgm:t>
        <a:bodyPr/>
        <a:lstStyle/>
        <a:p>
          <a:endParaRPr lang="en-US"/>
        </a:p>
      </dgm:t>
    </dgm:pt>
    <dgm:pt modelId="{53B983A2-6B18-4BCC-B74E-38F771AA4714}">
      <dgm:prSet phldrT="[Text]" custT="1"/>
      <dgm:spPr/>
      <dgm:t>
        <a:bodyPr/>
        <a:lstStyle/>
        <a:p>
          <a:pPr algn="l"/>
          <a:r>
            <a:rPr lang="en-US" sz="2000" dirty="0">
              <a:latin typeface="Bodoni MT" panose="02070603080606020203" pitchFamily="18" charset="0"/>
            </a:rPr>
            <a:t>It is oftentimes the whole story</a:t>
          </a:r>
          <a:br>
            <a:rPr lang="en-US" sz="2000" dirty="0">
              <a:latin typeface="Bodoni MT" panose="02070603080606020203" pitchFamily="18" charset="0"/>
            </a:rPr>
          </a:br>
          <a:endParaRPr lang="en-US" sz="2000" dirty="0">
            <a:latin typeface="Bodoni MT" panose="02070603080606020203" pitchFamily="18" charset="0"/>
          </a:endParaRPr>
        </a:p>
      </dgm:t>
    </dgm:pt>
    <dgm:pt modelId="{5901885C-2112-4E3A-A5B3-C43E12220ADA}" type="parTrans" cxnId="{BE27E5E9-6C71-45C8-80E2-F4DC63C3E3BD}">
      <dgm:prSet/>
      <dgm:spPr/>
      <dgm:t>
        <a:bodyPr/>
        <a:lstStyle/>
        <a:p>
          <a:endParaRPr lang="en-US"/>
        </a:p>
      </dgm:t>
    </dgm:pt>
    <dgm:pt modelId="{07D939B5-190B-437D-90B8-654FB520DAEA}" type="sibTrans" cxnId="{BE27E5E9-6C71-45C8-80E2-F4DC63C3E3BD}">
      <dgm:prSet/>
      <dgm:spPr/>
      <dgm:t>
        <a:bodyPr/>
        <a:lstStyle/>
        <a:p>
          <a:endParaRPr lang="en-US"/>
        </a:p>
      </dgm:t>
    </dgm:pt>
    <dgm:pt modelId="{2BC8DE77-D2B3-4D19-BC0F-CF489703990D}">
      <dgm:prSet phldrT="[Text]" custT="1"/>
      <dgm:spPr/>
      <dgm:t>
        <a:bodyPr/>
        <a:lstStyle/>
        <a:p>
          <a:pPr algn="l"/>
          <a:r>
            <a:rPr lang="en-US" sz="2000" dirty="0">
              <a:latin typeface="Bodoni MT" panose="02070603080606020203" pitchFamily="18" charset="0"/>
            </a:rPr>
            <a:t>The character who sang this is “clever”</a:t>
          </a:r>
          <a:br>
            <a:rPr lang="en-US" sz="2000" dirty="0">
              <a:latin typeface="Bodoni MT" panose="02070603080606020203" pitchFamily="18" charset="0"/>
            </a:rPr>
          </a:br>
          <a:endParaRPr lang="en-US" sz="2000" dirty="0">
            <a:latin typeface="Bodoni MT" panose="02070603080606020203" pitchFamily="18" charset="0"/>
          </a:endParaRPr>
        </a:p>
      </dgm:t>
    </dgm:pt>
    <dgm:pt modelId="{F1C6FBD9-BF4C-4A35-A140-7006A7B8042E}" type="parTrans" cxnId="{E4A51E09-8888-42DD-9631-E95354688114}">
      <dgm:prSet/>
      <dgm:spPr/>
      <dgm:t>
        <a:bodyPr/>
        <a:lstStyle/>
        <a:p>
          <a:endParaRPr lang="en-US"/>
        </a:p>
      </dgm:t>
    </dgm:pt>
    <dgm:pt modelId="{532E0EAE-E246-4506-A592-32F6B4BA59DE}" type="sibTrans" cxnId="{E4A51E09-8888-42DD-9631-E95354688114}">
      <dgm:prSet/>
      <dgm:spPr/>
      <dgm:t>
        <a:bodyPr/>
        <a:lstStyle/>
        <a:p>
          <a:endParaRPr lang="en-US"/>
        </a:p>
      </dgm:t>
    </dgm:pt>
    <dgm:pt modelId="{429F8905-2456-432E-8B84-EE5EC034030D}">
      <dgm:prSet phldrT="[Text]" custT="1"/>
      <dgm:spPr/>
      <dgm:t>
        <a:bodyPr/>
        <a:lstStyle/>
        <a:p>
          <a:pPr algn="l"/>
          <a:r>
            <a:rPr lang="en-US" sz="2000" dirty="0">
              <a:latin typeface="Bodoni MT" panose="02070603080606020203" pitchFamily="18" charset="0"/>
            </a:rPr>
            <a:t>The poet who wrote the poem is “clever.”</a:t>
          </a:r>
          <a:br>
            <a:rPr lang="en-US" sz="2000" dirty="0">
              <a:latin typeface="Bodoni MT" panose="02070603080606020203" pitchFamily="18" charset="0"/>
            </a:rPr>
          </a:br>
          <a:endParaRPr lang="en-US" sz="2000" dirty="0">
            <a:latin typeface="Bodoni MT" panose="02070603080606020203" pitchFamily="18" charset="0"/>
          </a:endParaRPr>
        </a:p>
      </dgm:t>
    </dgm:pt>
    <dgm:pt modelId="{CCE32C71-D943-4332-AF50-5A6879DA1946}" type="parTrans" cxnId="{C10E6C4F-3CFC-4A78-B00D-D795CB1F615F}">
      <dgm:prSet/>
      <dgm:spPr/>
      <dgm:t>
        <a:bodyPr/>
        <a:lstStyle/>
        <a:p>
          <a:endParaRPr lang="en-US"/>
        </a:p>
      </dgm:t>
    </dgm:pt>
    <dgm:pt modelId="{DA1F3551-D18F-4AA1-92BA-D63C097909FC}" type="sibTrans" cxnId="{C10E6C4F-3CFC-4A78-B00D-D795CB1F615F}">
      <dgm:prSet/>
      <dgm:spPr/>
      <dgm:t>
        <a:bodyPr/>
        <a:lstStyle/>
        <a:p>
          <a:endParaRPr lang="en-US"/>
        </a:p>
      </dgm:t>
    </dgm:pt>
    <dgm:pt modelId="{33C8051B-FB77-4727-B54E-25834788FDE1}">
      <dgm:prSet phldrT="[Text]" custT="1"/>
      <dgm:spPr/>
      <dgm:t>
        <a:bodyPr/>
        <a:lstStyle/>
        <a:p>
          <a:pPr algn="l"/>
          <a:r>
            <a:rPr lang="en-US" sz="2000" dirty="0">
              <a:latin typeface="Bodoni MT" panose="02070603080606020203" pitchFamily="18" charset="0"/>
            </a:rPr>
            <a:t>*David is not a poet, so consider talking to a real poet about the points above</a:t>
          </a:r>
        </a:p>
      </dgm:t>
    </dgm:pt>
    <dgm:pt modelId="{2B67FBB3-EF03-49B8-9C07-A770FED5BBFB}" type="parTrans" cxnId="{0DAF19A9-DF9B-4AB0-8D44-26B1C496891C}">
      <dgm:prSet/>
      <dgm:spPr/>
      <dgm:t>
        <a:bodyPr/>
        <a:lstStyle/>
        <a:p>
          <a:endParaRPr lang="en-US"/>
        </a:p>
      </dgm:t>
    </dgm:pt>
    <dgm:pt modelId="{592E0159-D61A-4A2B-82EA-306D32A7A92B}" type="sibTrans" cxnId="{0DAF19A9-DF9B-4AB0-8D44-26B1C496891C}">
      <dgm:prSet/>
      <dgm:spPr/>
      <dgm:t>
        <a:bodyPr/>
        <a:lstStyle/>
        <a:p>
          <a:endParaRPr lang="en-US"/>
        </a:p>
      </dgm:t>
    </dgm:pt>
    <dgm:pt modelId="{2D179C5A-29BA-445E-80A2-30134B4EE8AE}">
      <dgm:prSet phldrT="[Text]" custT="1"/>
      <dgm:spPr/>
      <dgm:t>
        <a:bodyPr/>
        <a:lstStyle/>
        <a:p>
          <a:pPr algn="l"/>
          <a:r>
            <a:rPr lang="en-US" sz="2000" dirty="0">
              <a:latin typeface="Bodoni MT" panose="02070603080606020203" pitchFamily="18" charset="0"/>
            </a:rPr>
            <a:t>*David is a lyricist in both experimental and commercial orbits, so take it however</a:t>
          </a:r>
        </a:p>
      </dgm:t>
    </dgm:pt>
    <dgm:pt modelId="{69B912E8-8931-42C2-A0BD-8BD2E70A0144}" type="parTrans" cxnId="{050959DA-2B91-4AE3-9320-9B1DFE1242F7}">
      <dgm:prSet/>
      <dgm:spPr/>
      <dgm:t>
        <a:bodyPr/>
        <a:lstStyle/>
        <a:p>
          <a:endParaRPr lang="en-US"/>
        </a:p>
      </dgm:t>
    </dgm:pt>
    <dgm:pt modelId="{5C09F67D-2523-4B86-B5C8-C661AF2F29E0}" type="sibTrans" cxnId="{050959DA-2B91-4AE3-9320-9B1DFE1242F7}">
      <dgm:prSet/>
      <dgm:spPr/>
      <dgm:t>
        <a:bodyPr/>
        <a:lstStyle/>
        <a:p>
          <a:endParaRPr lang="en-US"/>
        </a:p>
      </dgm:t>
    </dgm:pt>
    <dgm:pt modelId="{1E605EB9-6AB3-4D23-AC2C-F0EE50005FD5}" type="pres">
      <dgm:prSet presAssocID="{36D1E955-F7DB-413B-9F66-96FB000B96FA}" presName="Name0" presStyleCnt="0">
        <dgm:presLayoutVars>
          <dgm:dir/>
          <dgm:resizeHandles val="exact"/>
        </dgm:presLayoutVars>
      </dgm:prSet>
      <dgm:spPr/>
    </dgm:pt>
    <dgm:pt modelId="{F9963019-F65A-44DB-AA75-2914609C9055}" type="pres">
      <dgm:prSet presAssocID="{D1C0BAB9-F5ED-4A52-80AA-43CF2CF11515}" presName="Name5" presStyleLbl="vennNode1" presStyleIdx="0" presStyleCnt="2">
        <dgm:presLayoutVars>
          <dgm:bulletEnabled val="1"/>
        </dgm:presLayoutVars>
      </dgm:prSet>
      <dgm:spPr/>
    </dgm:pt>
    <dgm:pt modelId="{E716C8A7-01FC-4C10-851C-0629925C3D82}" type="pres">
      <dgm:prSet presAssocID="{895F2F59-4488-4A6B-AAA5-EE530BBF8730}" presName="space" presStyleCnt="0"/>
      <dgm:spPr/>
    </dgm:pt>
    <dgm:pt modelId="{24C04CCD-B62D-4E98-8BF3-7AE9D82105A7}" type="pres">
      <dgm:prSet presAssocID="{4CA01601-26E7-4623-A508-67182A757565}" presName="Name5" presStyleLbl="vennNode1" presStyleIdx="1" presStyleCnt="2">
        <dgm:presLayoutVars>
          <dgm:bulletEnabled val="1"/>
        </dgm:presLayoutVars>
      </dgm:prSet>
      <dgm:spPr/>
    </dgm:pt>
  </dgm:ptLst>
  <dgm:cxnLst>
    <dgm:cxn modelId="{E4A51E09-8888-42DD-9631-E95354688114}" srcId="{D1C0BAB9-F5ED-4A52-80AA-43CF2CF11515}" destId="{2BC8DE77-D2B3-4D19-BC0F-CF489703990D}" srcOrd="1" destOrd="0" parTransId="{F1C6FBD9-BF4C-4A35-A140-7006A7B8042E}" sibTransId="{532E0EAE-E246-4506-A592-32F6B4BA59DE}"/>
    <dgm:cxn modelId="{D0D6413D-2A7A-421A-9C7C-66F16D5F9292}" srcId="{36D1E955-F7DB-413B-9F66-96FB000B96FA}" destId="{D1C0BAB9-F5ED-4A52-80AA-43CF2CF11515}" srcOrd="0" destOrd="0" parTransId="{55BC9E86-6313-4F84-8A35-AFB938D7A199}" sibTransId="{895F2F59-4488-4A6B-AAA5-EE530BBF8730}"/>
    <dgm:cxn modelId="{D9099B5F-914D-4B2E-A6DF-AE0474B6CA8E}" srcId="{36D1E955-F7DB-413B-9F66-96FB000B96FA}" destId="{4CA01601-26E7-4623-A508-67182A757565}" srcOrd="1" destOrd="0" parTransId="{99AE9F49-E704-46A2-A2CE-BBACB8663FB7}" sibTransId="{00752E36-2B5F-4ACD-A696-D924FB8E2F67}"/>
    <dgm:cxn modelId="{87FA1F44-76B8-4EC1-85E5-77ED3BBE4EA3}" type="presOf" srcId="{EAAD2D03-57DD-4D11-BB25-4EA656AC3774}" destId="{F9963019-F65A-44DB-AA75-2914609C9055}" srcOrd="0" destOrd="1" presId="urn:microsoft.com/office/officeart/2005/8/layout/venn3"/>
    <dgm:cxn modelId="{C10E6C4F-3CFC-4A78-B00D-D795CB1F615F}" srcId="{4CA01601-26E7-4623-A508-67182A757565}" destId="{429F8905-2456-432E-8B84-EE5EC034030D}" srcOrd="1" destOrd="0" parTransId="{CCE32C71-D943-4332-AF50-5A6879DA1946}" sibTransId="{DA1F3551-D18F-4AA1-92BA-D63C097909FC}"/>
    <dgm:cxn modelId="{64C85858-D4B5-4E9B-AC17-BF2ADA243FF0}" type="presOf" srcId="{429F8905-2456-432E-8B84-EE5EC034030D}" destId="{24C04CCD-B62D-4E98-8BF3-7AE9D82105A7}" srcOrd="0" destOrd="2" presId="urn:microsoft.com/office/officeart/2005/8/layout/venn3"/>
    <dgm:cxn modelId="{9EF64B84-64D9-4354-8F93-6AA42C845B69}" type="presOf" srcId="{2BC8DE77-D2B3-4D19-BC0F-CF489703990D}" destId="{F9963019-F65A-44DB-AA75-2914609C9055}" srcOrd="0" destOrd="2" presId="urn:microsoft.com/office/officeart/2005/8/layout/venn3"/>
    <dgm:cxn modelId="{BDEE959A-6E34-4664-B57A-FD44EE51B6FC}" type="presOf" srcId="{36D1E955-F7DB-413B-9F66-96FB000B96FA}" destId="{1E605EB9-6AB3-4D23-AC2C-F0EE50005FD5}" srcOrd="0" destOrd="0" presId="urn:microsoft.com/office/officeart/2005/8/layout/venn3"/>
    <dgm:cxn modelId="{0DAF19A9-DF9B-4AB0-8D44-26B1C496891C}" srcId="{4CA01601-26E7-4623-A508-67182A757565}" destId="{33C8051B-FB77-4727-B54E-25834788FDE1}" srcOrd="2" destOrd="0" parTransId="{2B67FBB3-EF03-49B8-9C07-A770FED5BBFB}" sibTransId="{592E0159-D61A-4A2B-82EA-306D32A7A92B}"/>
    <dgm:cxn modelId="{01069BB3-EC1F-473B-A12D-916AF3134072}" type="presOf" srcId="{2D179C5A-29BA-445E-80A2-30134B4EE8AE}" destId="{F9963019-F65A-44DB-AA75-2914609C9055}" srcOrd="0" destOrd="3" presId="urn:microsoft.com/office/officeart/2005/8/layout/venn3"/>
    <dgm:cxn modelId="{2312CDBC-7671-428F-BD4C-3F94ADDC623C}" type="presOf" srcId="{53B983A2-6B18-4BCC-B74E-38F771AA4714}" destId="{24C04CCD-B62D-4E98-8BF3-7AE9D82105A7}" srcOrd="0" destOrd="1" presId="urn:microsoft.com/office/officeart/2005/8/layout/venn3"/>
    <dgm:cxn modelId="{8996A9C3-3C20-4405-B758-E4D46A46E917}" type="presOf" srcId="{33C8051B-FB77-4727-B54E-25834788FDE1}" destId="{24C04CCD-B62D-4E98-8BF3-7AE9D82105A7}" srcOrd="0" destOrd="3" presId="urn:microsoft.com/office/officeart/2005/8/layout/venn3"/>
    <dgm:cxn modelId="{E7765BD1-A885-4B73-9AB0-20DBCBACF57D}" type="presOf" srcId="{D1C0BAB9-F5ED-4A52-80AA-43CF2CF11515}" destId="{F9963019-F65A-44DB-AA75-2914609C9055}" srcOrd="0" destOrd="0" presId="urn:microsoft.com/office/officeart/2005/8/layout/venn3"/>
    <dgm:cxn modelId="{050959DA-2B91-4AE3-9320-9B1DFE1242F7}" srcId="{D1C0BAB9-F5ED-4A52-80AA-43CF2CF11515}" destId="{2D179C5A-29BA-445E-80A2-30134B4EE8AE}" srcOrd="2" destOrd="0" parTransId="{69B912E8-8931-42C2-A0BD-8BD2E70A0144}" sibTransId="{5C09F67D-2523-4B86-B5C8-C661AF2F29E0}"/>
    <dgm:cxn modelId="{CDD068DB-4953-4785-8AF9-64989E07317E}" srcId="{D1C0BAB9-F5ED-4A52-80AA-43CF2CF11515}" destId="{EAAD2D03-57DD-4D11-BB25-4EA656AC3774}" srcOrd="0" destOrd="0" parTransId="{531BEC5C-BB75-4525-A691-C7DEEDBF373B}" sibTransId="{D9FC9988-88F9-45BD-95E4-A28331D06CDD}"/>
    <dgm:cxn modelId="{853834E5-0E6B-47AD-B7BD-FEFC6F039731}" type="presOf" srcId="{4CA01601-26E7-4623-A508-67182A757565}" destId="{24C04CCD-B62D-4E98-8BF3-7AE9D82105A7}" srcOrd="0" destOrd="0" presId="urn:microsoft.com/office/officeart/2005/8/layout/venn3"/>
    <dgm:cxn modelId="{BE27E5E9-6C71-45C8-80E2-F4DC63C3E3BD}" srcId="{4CA01601-26E7-4623-A508-67182A757565}" destId="{53B983A2-6B18-4BCC-B74E-38F771AA4714}" srcOrd="0" destOrd="0" parTransId="{5901885C-2112-4E3A-A5B3-C43E12220ADA}" sibTransId="{07D939B5-190B-437D-90B8-654FB520DAEA}"/>
    <dgm:cxn modelId="{EBEAFE23-D3F8-45FA-9586-7573A144939F}" type="presParOf" srcId="{1E605EB9-6AB3-4D23-AC2C-F0EE50005FD5}" destId="{F9963019-F65A-44DB-AA75-2914609C9055}" srcOrd="0" destOrd="0" presId="urn:microsoft.com/office/officeart/2005/8/layout/venn3"/>
    <dgm:cxn modelId="{BBB980AE-E30C-4129-9B90-6427DB5DA67F}" type="presParOf" srcId="{1E605EB9-6AB3-4D23-AC2C-F0EE50005FD5}" destId="{E716C8A7-01FC-4C10-851C-0629925C3D82}" srcOrd="1" destOrd="0" presId="urn:microsoft.com/office/officeart/2005/8/layout/venn3"/>
    <dgm:cxn modelId="{A81AC4B8-179F-42B5-81B2-343DCD0FBE0C}" type="presParOf" srcId="{1E605EB9-6AB3-4D23-AC2C-F0EE50005FD5}" destId="{24C04CCD-B62D-4E98-8BF3-7AE9D82105A7}" srcOrd="2" destOrd="0" presId="urn:microsoft.com/office/officeart/2005/8/layout/ven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A6B6B1-5DB7-40B4-A11C-5D01A8865A8A}">
      <dsp:nvSpPr>
        <dsp:cNvPr id="0" name=""/>
        <dsp:cNvSpPr/>
      </dsp:nvSpPr>
      <dsp:spPr>
        <a:xfrm>
          <a:off x="832104" y="1103876"/>
          <a:ext cx="8043672" cy="4156920"/>
        </a:xfrm>
        <a:prstGeom prst="rect">
          <a:avLst/>
        </a:prstGeom>
        <a:solidFill>
          <a:schemeClr val="dk1">
            <a:tint val="40000"/>
            <a:hueOff val="0"/>
            <a:satOff val="0"/>
            <a:lumOff val="0"/>
            <a:alphaOff val="0"/>
          </a:schemeClr>
        </a:solidFill>
        <a:ln w="19050" cap="rnd"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0D22DBB-B6AE-425D-A861-ACCC974332A9}">
      <dsp:nvSpPr>
        <dsp:cNvPr id="0" name=""/>
        <dsp:cNvSpPr/>
      </dsp:nvSpPr>
      <dsp:spPr>
        <a:xfrm>
          <a:off x="1072489" y="1590033"/>
          <a:ext cx="3735222" cy="35561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ctr" defTabSz="1244600">
            <a:lnSpc>
              <a:spcPct val="90000"/>
            </a:lnSpc>
            <a:spcBef>
              <a:spcPct val="0"/>
            </a:spcBef>
            <a:spcAft>
              <a:spcPct val="35000"/>
            </a:spcAft>
            <a:buNone/>
          </a:pPr>
          <a:r>
            <a:rPr lang="en-US" sz="2800" kern="1200" dirty="0">
              <a:solidFill>
                <a:srgbClr val="0070C0"/>
              </a:solidFill>
              <a:latin typeface="Bodoni MT" panose="02070603080606020203" pitchFamily="18" charset="0"/>
            </a:rPr>
            <a:t>What is added?</a:t>
          </a:r>
        </a:p>
        <a:p>
          <a:pPr marL="285750" lvl="1" indent="-285750" algn="ctr" defTabSz="1244600">
            <a:lnSpc>
              <a:spcPct val="90000"/>
            </a:lnSpc>
            <a:spcBef>
              <a:spcPct val="0"/>
            </a:spcBef>
            <a:spcAft>
              <a:spcPct val="15000"/>
            </a:spcAft>
            <a:buChar char="•"/>
          </a:pPr>
          <a:r>
            <a:rPr lang="en-US" sz="2800" kern="1200" dirty="0">
              <a:solidFill>
                <a:srgbClr val="0070C0"/>
              </a:solidFill>
              <a:latin typeface="Bodoni MT" panose="02070603080606020203" pitchFamily="18" charset="0"/>
            </a:rPr>
            <a:t>Collaborations</a:t>
          </a:r>
        </a:p>
        <a:p>
          <a:pPr marL="285750" lvl="1" indent="-285750" algn="ctr" defTabSz="1244600">
            <a:lnSpc>
              <a:spcPct val="90000"/>
            </a:lnSpc>
            <a:spcBef>
              <a:spcPct val="0"/>
            </a:spcBef>
            <a:spcAft>
              <a:spcPct val="15000"/>
            </a:spcAft>
            <a:buChar char="•"/>
          </a:pPr>
          <a:r>
            <a:rPr lang="en-US" sz="2800" kern="1200" dirty="0">
              <a:solidFill>
                <a:srgbClr val="0070C0"/>
              </a:solidFill>
              <a:latin typeface="Bodoni MT" panose="02070603080606020203" pitchFamily="18" charset="0"/>
            </a:rPr>
            <a:t>Music</a:t>
          </a:r>
        </a:p>
        <a:p>
          <a:pPr marL="285750" lvl="1" indent="-285750" algn="ctr" defTabSz="1244600">
            <a:lnSpc>
              <a:spcPct val="90000"/>
            </a:lnSpc>
            <a:spcBef>
              <a:spcPct val="0"/>
            </a:spcBef>
            <a:spcAft>
              <a:spcPct val="15000"/>
            </a:spcAft>
            <a:buChar char="•"/>
          </a:pPr>
          <a:r>
            <a:rPr lang="en-US" sz="2800" kern="1200" dirty="0">
              <a:solidFill>
                <a:srgbClr val="0070C0"/>
              </a:solidFill>
              <a:latin typeface="Bodoni MT" panose="02070603080606020203" pitchFamily="18" charset="0"/>
            </a:rPr>
            <a:t>“Show not tell” characterizations</a:t>
          </a:r>
        </a:p>
        <a:p>
          <a:pPr marL="285750" lvl="1" indent="-285750" algn="ctr" defTabSz="1244600">
            <a:lnSpc>
              <a:spcPct val="90000"/>
            </a:lnSpc>
            <a:spcBef>
              <a:spcPct val="0"/>
            </a:spcBef>
            <a:spcAft>
              <a:spcPct val="15000"/>
            </a:spcAft>
            <a:buChar char="•"/>
          </a:pPr>
          <a:r>
            <a:rPr lang="en-US" sz="2800" kern="1200" dirty="0">
              <a:solidFill>
                <a:srgbClr val="0070C0"/>
              </a:solidFill>
              <a:latin typeface="Bodoni MT" panose="02070603080606020203" pitchFamily="18" charset="0"/>
            </a:rPr>
            <a:t>Self-respect</a:t>
          </a:r>
        </a:p>
      </dsp:txBody>
      <dsp:txXfrm>
        <a:off x="1072489" y="1590033"/>
        <a:ext cx="3735222" cy="3556194"/>
      </dsp:txXfrm>
    </dsp:sp>
    <dsp:sp modelId="{07583F4D-4465-4E42-B5CD-C0668D0AAC61}">
      <dsp:nvSpPr>
        <dsp:cNvPr id="0" name=""/>
        <dsp:cNvSpPr/>
      </dsp:nvSpPr>
      <dsp:spPr>
        <a:xfrm>
          <a:off x="4890922" y="1590033"/>
          <a:ext cx="3735222" cy="35561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ctr" defTabSz="1244600">
            <a:lnSpc>
              <a:spcPct val="90000"/>
            </a:lnSpc>
            <a:spcBef>
              <a:spcPct val="0"/>
            </a:spcBef>
            <a:spcAft>
              <a:spcPct val="35000"/>
            </a:spcAft>
            <a:buNone/>
          </a:pPr>
          <a:r>
            <a:rPr lang="en-US" sz="2800" kern="1200" dirty="0">
              <a:solidFill>
                <a:srgbClr val="FF0000"/>
              </a:solidFill>
              <a:latin typeface="Bodoni MT" panose="02070603080606020203" pitchFamily="18" charset="0"/>
            </a:rPr>
            <a:t>What is subtracted?</a:t>
          </a:r>
        </a:p>
        <a:p>
          <a:pPr marL="285750" lvl="1" indent="-285750" algn="ctr" defTabSz="1244600">
            <a:lnSpc>
              <a:spcPct val="90000"/>
            </a:lnSpc>
            <a:spcBef>
              <a:spcPct val="0"/>
            </a:spcBef>
            <a:spcAft>
              <a:spcPct val="15000"/>
            </a:spcAft>
            <a:buChar char="•"/>
          </a:pPr>
          <a:r>
            <a:rPr lang="en-US" sz="2800" kern="1200" dirty="0">
              <a:solidFill>
                <a:srgbClr val="FF0000"/>
              </a:solidFill>
              <a:latin typeface="Bodoni MT" panose="02070603080606020203" pitchFamily="18" charset="0"/>
            </a:rPr>
            <a:t>Time</a:t>
          </a:r>
        </a:p>
        <a:p>
          <a:pPr marL="285750" lvl="1" indent="-285750" algn="ctr" defTabSz="1244600">
            <a:lnSpc>
              <a:spcPct val="90000"/>
            </a:lnSpc>
            <a:spcBef>
              <a:spcPct val="0"/>
            </a:spcBef>
            <a:spcAft>
              <a:spcPct val="15000"/>
            </a:spcAft>
            <a:buChar char="•"/>
          </a:pPr>
          <a:r>
            <a:rPr lang="en-US" sz="2800" kern="1200" dirty="0">
              <a:solidFill>
                <a:srgbClr val="FF0000"/>
              </a:solidFill>
              <a:latin typeface="Bodoni MT" panose="02070603080606020203" pitchFamily="18" charset="0"/>
            </a:rPr>
            <a:t>Sweet silence</a:t>
          </a:r>
        </a:p>
        <a:p>
          <a:pPr marL="285750" lvl="1" indent="-285750" algn="ctr" defTabSz="1244600">
            <a:lnSpc>
              <a:spcPct val="90000"/>
            </a:lnSpc>
            <a:spcBef>
              <a:spcPct val="0"/>
            </a:spcBef>
            <a:spcAft>
              <a:spcPct val="15000"/>
            </a:spcAft>
            <a:buChar char="•"/>
          </a:pPr>
          <a:r>
            <a:rPr lang="en-US" sz="2800" kern="1200" dirty="0">
              <a:solidFill>
                <a:srgbClr val="FF0000"/>
              </a:solidFill>
              <a:latin typeface="Bodoni MT" panose="02070603080606020203" pitchFamily="18" charset="0"/>
            </a:rPr>
            <a:t>Unlimited intermissions</a:t>
          </a:r>
        </a:p>
        <a:p>
          <a:pPr marL="285750" lvl="1" indent="-285750" algn="ctr" defTabSz="1244600">
            <a:lnSpc>
              <a:spcPct val="90000"/>
            </a:lnSpc>
            <a:spcBef>
              <a:spcPct val="0"/>
            </a:spcBef>
            <a:spcAft>
              <a:spcPct val="15000"/>
            </a:spcAft>
            <a:buChar char="•"/>
          </a:pPr>
          <a:r>
            <a:rPr lang="en-US" sz="2800" kern="1200" dirty="0">
              <a:solidFill>
                <a:srgbClr val="FF0000"/>
              </a:solidFill>
              <a:latin typeface="Bodoni MT" panose="02070603080606020203" pitchFamily="18" charset="0"/>
            </a:rPr>
            <a:t>Familial respect (and society’s)</a:t>
          </a:r>
        </a:p>
      </dsp:txBody>
      <dsp:txXfrm>
        <a:off x="4890922" y="1590033"/>
        <a:ext cx="3735222" cy="3556194"/>
      </dsp:txXfrm>
    </dsp:sp>
    <dsp:sp modelId="{1C07E6CF-C350-4FA5-A725-3DAA770FAD05}">
      <dsp:nvSpPr>
        <dsp:cNvPr id="0" name=""/>
        <dsp:cNvSpPr/>
      </dsp:nvSpPr>
      <dsp:spPr>
        <a:xfrm>
          <a:off x="0" y="271985"/>
          <a:ext cx="1571752" cy="1571752"/>
        </a:xfrm>
        <a:prstGeom prst="plus">
          <a:avLst>
            <a:gd name="adj" fmla="val 32810"/>
          </a:avLst>
        </a:prstGeom>
        <a:solidFill>
          <a:schemeClr val="lt1">
            <a:hueOff val="0"/>
            <a:satOff val="0"/>
            <a:lumOff val="0"/>
            <a:alphaOff val="0"/>
          </a:schemeClr>
        </a:solidFill>
        <a:ln w="19050" cap="rnd"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1B499FD-4F01-4332-83F5-FE2093635178}">
      <dsp:nvSpPr>
        <dsp:cNvPr id="0" name=""/>
        <dsp:cNvSpPr/>
      </dsp:nvSpPr>
      <dsp:spPr>
        <a:xfrm>
          <a:off x="7766304" y="837224"/>
          <a:ext cx="1479296" cy="506941"/>
        </a:xfrm>
        <a:prstGeom prst="rect">
          <a:avLst/>
        </a:prstGeom>
        <a:solidFill>
          <a:schemeClr val="lt1">
            <a:hueOff val="0"/>
            <a:satOff val="0"/>
            <a:lumOff val="0"/>
            <a:alphaOff val="0"/>
          </a:schemeClr>
        </a:solidFill>
        <a:ln w="19050" cap="rnd"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97B99AA-3B57-44DE-976D-71A66523C192}">
      <dsp:nvSpPr>
        <dsp:cNvPr id="0" name=""/>
        <dsp:cNvSpPr/>
      </dsp:nvSpPr>
      <dsp:spPr>
        <a:xfrm>
          <a:off x="4853939" y="1597637"/>
          <a:ext cx="924" cy="3396508"/>
        </a:xfrm>
        <a:prstGeom prst="line">
          <a:avLst/>
        </a:prstGeom>
        <a:noFill/>
        <a:ln w="19050" cap="rnd" cmpd="sng" algn="ctr">
          <a:solidFill>
            <a:schemeClr val="dk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963019-F65A-44DB-AA75-2914609C9055}">
      <dsp:nvSpPr>
        <dsp:cNvPr id="0" name=""/>
        <dsp:cNvSpPr/>
      </dsp:nvSpPr>
      <dsp:spPr>
        <a:xfrm>
          <a:off x="6350" y="455083"/>
          <a:ext cx="4508499" cy="4508499"/>
        </a:xfrm>
        <a:prstGeom prst="ellipse">
          <a:avLst/>
        </a:prstGeom>
        <a:solidFill>
          <a:schemeClr val="accent1">
            <a:alpha val="50000"/>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248118" tIns="30480" rIns="248118" bIns="30480" numCol="1" spcCol="1270" anchor="ctr" anchorCtr="1">
          <a:noAutofit/>
        </a:bodyPr>
        <a:lstStyle/>
        <a:p>
          <a:pPr marL="0" lvl="0" indent="0" algn="ctr" defTabSz="1066800">
            <a:lnSpc>
              <a:spcPct val="90000"/>
            </a:lnSpc>
            <a:spcBef>
              <a:spcPct val="0"/>
            </a:spcBef>
            <a:spcAft>
              <a:spcPct val="35000"/>
            </a:spcAft>
            <a:buNone/>
          </a:pPr>
          <a:r>
            <a:rPr lang="en-US" sz="2400" kern="1200" dirty="0">
              <a:latin typeface="Bodoni MT" panose="02070603080606020203" pitchFamily="18" charset="0"/>
            </a:rPr>
            <a:t>Musical Number</a:t>
          </a:r>
          <a:br>
            <a:rPr lang="en-US" sz="2400" kern="1200" dirty="0">
              <a:latin typeface="Bodoni MT" panose="02070603080606020203" pitchFamily="18" charset="0"/>
            </a:rPr>
          </a:br>
          <a:endParaRPr lang="en-US" sz="2400" kern="1200" dirty="0">
            <a:latin typeface="Bodoni MT" panose="02070603080606020203" pitchFamily="18" charset="0"/>
          </a:endParaRPr>
        </a:p>
        <a:p>
          <a:pPr marL="228600" lvl="1" indent="-228600" algn="l" defTabSz="889000">
            <a:lnSpc>
              <a:spcPct val="90000"/>
            </a:lnSpc>
            <a:spcBef>
              <a:spcPct val="0"/>
            </a:spcBef>
            <a:spcAft>
              <a:spcPct val="15000"/>
            </a:spcAft>
            <a:buChar char="•"/>
          </a:pPr>
          <a:r>
            <a:rPr lang="en-US" sz="2000" kern="1200" dirty="0">
              <a:latin typeface="Bodoni MT" panose="02070603080606020203" pitchFamily="18" charset="0"/>
            </a:rPr>
            <a:t>It is usually in service of a larger story</a:t>
          </a:r>
          <a:br>
            <a:rPr lang="en-US" sz="2000" kern="1200" dirty="0">
              <a:latin typeface="Bodoni MT" panose="02070603080606020203" pitchFamily="18" charset="0"/>
            </a:rPr>
          </a:br>
          <a:endParaRPr lang="en-US" sz="2000" kern="1200" dirty="0">
            <a:latin typeface="Bodoni MT" panose="02070603080606020203" pitchFamily="18" charset="0"/>
          </a:endParaRPr>
        </a:p>
        <a:p>
          <a:pPr marL="228600" lvl="1" indent="-228600" algn="l" defTabSz="889000">
            <a:lnSpc>
              <a:spcPct val="90000"/>
            </a:lnSpc>
            <a:spcBef>
              <a:spcPct val="0"/>
            </a:spcBef>
            <a:spcAft>
              <a:spcPct val="15000"/>
            </a:spcAft>
            <a:buChar char="•"/>
          </a:pPr>
          <a:r>
            <a:rPr lang="en-US" sz="2000" kern="1200" dirty="0">
              <a:latin typeface="Bodoni MT" panose="02070603080606020203" pitchFamily="18" charset="0"/>
            </a:rPr>
            <a:t>The character who sang this is “clever”</a:t>
          </a:r>
          <a:br>
            <a:rPr lang="en-US" sz="2000" kern="1200" dirty="0">
              <a:latin typeface="Bodoni MT" panose="02070603080606020203" pitchFamily="18" charset="0"/>
            </a:rPr>
          </a:br>
          <a:endParaRPr lang="en-US" sz="2000" kern="1200" dirty="0">
            <a:latin typeface="Bodoni MT" panose="02070603080606020203" pitchFamily="18" charset="0"/>
          </a:endParaRPr>
        </a:p>
        <a:p>
          <a:pPr marL="228600" lvl="1" indent="-228600" algn="l" defTabSz="889000">
            <a:lnSpc>
              <a:spcPct val="90000"/>
            </a:lnSpc>
            <a:spcBef>
              <a:spcPct val="0"/>
            </a:spcBef>
            <a:spcAft>
              <a:spcPct val="15000"/>
            </a:spcAft>
            <a:buChar char="•"/>
          </a:pPr>
          <a:r>
            <a:rPr lang="en-US" sz="2000" kern="1200" dirty="0">
              <a:latin typeface="Bodoni MT" panose="02070603080606020203" pitchFamily="18" charset="0"/>
            </a:rPr>
            <a:t>*David is a lyricist in both experimental and commercial orbits, so take it however</a:t>
          </a:r>
        </a:p>
      </dsp:txBody>
      <dsp:txXfrm>
        <a:off x="666604" y="1115337"/>
        <a:ext cx="3187991" cy="3187991"/>
      </dsp:txXfrm>
    </dsp:sp>
    <dsp:sp modelId="{24C04CCD-B62D-4E98-8BF3-7AE9D82105A7}">
      <dsp:nvSpPr>
        <dsp:cNvPr id="0" name=""/>
        <dsp:cNvSpPr/>
      </dsp:nvSpPr>
      <dsp:spPr>
        <a:xfrm>
          <a:off x="3613150" y="455083"/>
          <a:ext cx="4508499" cy="4508499"/>
        </a:xfrm>
        <a:prstGeom prst="ellipse">
          <a:avLst/>
        </a:prstGeom>
        <a:solidFill>
          <a:schemeClr val="accent1">
            <a:alpha val="50000"/>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248118" tIns="30480" rIns="248118" bIns="30480" numCol="1" spcCol="1270" anchor="ctr" anchorCtr="1">
          <a:noAutofit/>
        </a:bodyPr>
        <a:lstStyle/>
        <a:p>
          <a:pPr marL="0" lvl="0" indent="0" algn="ctr" defTabSz="1066800">
            <a:lnSpc>
              <a:spcPct val="90000"/>
            </a:lnSpc>
            <a:spcBef>
              <a:spcPct val="0"/>
            </a:spcBef>
            <a:spcAft>
              <a:spcPct val="35000"/>
            </a:spcAft>
            <a:buNone/>
          </a:pPr>
          <a:r>
            <a:rPr lang="en-US" sz="2400" kern="1200" dirty="0">
              <a:latin typeface="Bodoni MT" panose="02070603080606020203" pitchFamily="18" charset="0"/>
            </a:rPr>
            <a:t>Independent Poem</a:t>
          </a:r>
          <a:br>
            <a:rPr lang="en-US" sz="2400" kern="1200" dirty="0">
              <a:latin typeface="Bodoni MT" panose="02070603080606020203" pitchFamily="18" charset="0"/>
            </a:rPr>
          </a:br>
          <a:endParaRPr lang="en-US" sz="2400" kern="1200" dirty="0">
            <a:latin typeface="Bodoni MT" panose="02070603080606020203" pitchFamily="18" charset="0"/>
          </a:endParaRPr>
        </a:p>
        <a:p>
          <a:pPr marL="228600" lvl="1" indent="-228600" algn="l" defTabSz="889000">
            <a:lnSpc>
              <a:spcPct val="90000"/>
            </a:lnSpc>
            <a:spcBef>
              <a:spcPct val="0"/>
            </a:spcBef>
            <a:spcAft>
              <a:spcPct val="15000"/>
            </a:spcAft>
            <a:buChar char="•"/>
          </a:pPr>
          <a:r>
            <a:rPr lang="en-US" sz="2000" kern="1200" dirty="0">
              <a:latin typeface="Bodoni MT" panose="02070603080606020203" pitchFamily="18" charset="0"/>
            </a:rPr>
            <a:t>It is oftentimes the whole story</a:t>
          </a:r>
          <a:br>
            <a:rPr lang="en-US" sz="2000" kern="1200" dirty="0">
              <a:latin typeface="Bodoni MT" panose="02070603080606020203" pitchFamily="18" charset="0"/>
            </a:rPr>
          </a:br>
          <a:endParaRPr lang="en-US" sz="2000" kern="1200" dirty="0">
            <a:latin typeface="Bodoni MT" panose="02070603080606020203" pitchFamily="18" charset="0"/>
          </a:endParaRPr>
        </a:p>
        <a:p>
          <a:pPr marL="228600" lvl="1" indent="-228600" algn="l" defTabSz="889000">
            <a:lnSpc>
              <a:spcPct val="90000"/>
            </a:lnSpc>
            <a:spcBef>
              <a:spcPct val="0"/>
            </a:spcBef>
            <a:spcAft>
              <a:spcPct val="15000"/>
            </a:spcAft>
            <a:buChar char="•"/>
          </a:pPr>
          <a:r>
            <a:rPr lang="en-US" sz="2000" kern="1200" dirty="0">
              <a:latin typeface="Bodoni MT" panose="02070603080606020203" pitchFamily="18" charset="0"/>
            </a:rPr>
            <a:t>The poet who wrote the poem is “clever.”</a:t>
          </a:r>
          <a:br>
            <a:rPr lang="en-US" sz="2000" kern="1200" dirty="0">
              <a:latin typeface="Bodoni MT" panose="02070603080606020203" pitchFamily="18" charset="0"/>
            </a:rPr>
          </a:br>
          <a:endParaRPr lang="en-US" sz="2000" kern="1200" dirty="0">
            <a:latin typeface="Bodoni MT" panose="02070603080606020203" pitchFamily="18" charset="0"/>
          </a:endParaRPr>
        </a:p>
        <a:p>
          <a:pPr marL="228600" lvl="1" indent="-228600" algn="l" defTabSz="889000">
            <a:lnSpc>
              <a:spcPct val="90000"/>
            </a:lnSpc>
            <a:spcBef>
              <a:spcPct val="0"/>
            </a:spcBef>
            <a:spcAft>
              <a:spcPct val="15000"/>
            </a:spcAft>
            <a:buChar char="•"/>
          </a:pPr>
          <a:r>
            <a:rPr lang="en-US" sz="2000" kern="1200" dirty="0">
              <a:latin typeface="Bodoni MT" panose="02070603080606020203" pitchFamily="18" charset="0"/>
            </a:rPr>
            <a:t>*David is not a poet, so consider talking to a real poet about the points above</a:t>
          </a:r>
        </a:p>
      </dsp:txBody>
      <dsp:txXfrm>
        <a:off x="4273404" y="1115337"/>
        <a:ext cx="3187991" cy="3187991"/>
      </dsp:txXfrm>
    </dsp:sp>
  </dsp:spTree>
</dsp:drawing>
</file>

<file path=ppt/diagrams/layout1.xml><?xml version="1.0" encoding="utf-8"?>
<dgm:layoutDef xmlns:dgm="http://schemas.openxmlformats.org/drawingml/2006/diagram" xmlns:a="http://schemas.openxmlformats.org/drawingml/2006/main" uniqueId="urn:microsoft.com/office/officeart/2009/3/layout/PlusandMinus">
  <dgm:title val=""/>
  <dgm:desc val=""/>
  <dgm:catLst>
    <dgm:cat type="relationship" pri="3600"/>
  </dgm:catLst>
  <dgm:samp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clrData>
  <dgm:layoutNode name="Name0">
    <dgm:varLst>
      <dgm:chMax val="2"/>
      <dgm:chPref val="2"/>
      <dgm:dir/>
      <dgm:animOne/>
      <dgm:resizeHandles val="exact"/>
    </dgm:varLst>
    <dgm:alg type="composite">
      <dgm:param type="ar" val="1.8238"/>
    </dgm:alg>
    <dgm:shape xmlns:r="http://schemas.openxmlformats.org/officeDocument/2006/relationships" r:blip="">
      <dgm:adjLst/>
    </dgm:shape>
    <dgm:choose name="Name1">
      <dgm:if name="Name2" func="var" arg="dir" op="equ" val="norm">
        <dgm:constrLst>
          <dgm:constr type="primFontSz" for="des" ptType="node" op="equ" val="65"/>
          <dgm:constr type="l" for="ch" forName="Background" refType="w" fact="0.09"/>
          <dgm:constr type="t" for="ch" forName="Background" refType="h" fact="0.1641"/>
          <dgm:constr type="w" for="ch" forName="Background" refType="w" fact="0.87"/>
          <dgm:constr type="h" for="ch" forName="Background" refType="h" fact="0.82"/>
          <dgm:constr type="l" for="ch" forName="ParentText1" refType="w" fact="0.116"/>
          <dgm:constr type="t" for="ch" forName="ParentText1" refType="h" fact="0.26"/>
          <dgm:constr type="w" for="ch" forName="ParentText1" refType="w" fact="0.404"/>
          <dgm:constr type="h" for="ch" forName="ParentText1" refType="h" fact="0.7015"/>
          <dgm:constr type="l" for="ch" forName="ParentText2" refType="w" fact="0.529"/>
          <dgm:constr type="t" for="ch" forName="ParentText2" refType="h" fact="0.26"/>
          <dgm:constr type="w" for="ch" forName="ParentText2" refType="w" fact="0.404"/>
          <dgm:constr type="h" for="ch" forName="ParentText2" refType="h" fact="0.7015"/>
          <dgm:constr type="l" for="ch" forName="Plus" refType="w" fact="0"/>
          <dgm:constr type="t" for="ch" forName="Plus" refType="h" fact="0"/>
          <dgm:constr type="w" for="ch" forName="Plus" refType="w" fact="0.17"/>
          <dgm:constr type="h" for="ch" forName="Plus" refType="w" refFor="ch" refForName="Plus"/>
          <dgm:constr type="l" for="ch" forName="Minus" refType="w" fact="0.84"/>
          <dgm:constr type="t" for="ch" forName="Minus" refType="h" fact="0.1115"/>
          <dgm:constr type="w" for="ch" forName="Minus" refType="w" fact="0.16"/>
          <dgm:constr type="h" for="ch" forName="Minus" refType="h" fact="0.1"/>
          <dgm:constr type="l" for="ch" forName="Divider" refType="w" fact="0.525"/>
          <dgm:constr type="t" for="ch" forName="Divider" refType="h" fact="0.2615"/>
          <dgm:constr type="w" for="ch" forName="Divider" refType="w" fact="0.0001"/>
          <dgm:constr type="h" for="ch" forName="Divider" refType="h" fact="0.67"/>
        </dgm:constrLst>
      </dgm:if>
      <dgm:else name="Name3">
        <dgm:constrLst>
          <dgm:constr type="primFontSz" for="des" ptType="node" op="equ" val="65"/>
          <dgm:constr type="r" for="ch" forName="Background" refType="w" fact="-0.09"/>
          <dgm:constr type="t" for="ch" forName="Background" refType="h" fact="0.1641"/>
          <dgm:constr type="w" for="ch" forName="Background" refType="w" fact="0.87"/>
          <dgm:constr type="h" for="ch" forName="Background" refType="h" fact="0.82"/>
          <dgm:constr type="r" for="ch" forName="ParentText1" refType="w" fact="-0.116"/>
          <dgm:constr type="t" for="ch" forName="ParentText1" refType="h" fact="0.26"/>
          <dgm:constr type="w" for="ch" forName="ParentText1" refType="w" fact="0.404"/>
          <dgm:constr type="h" for="ch" forName="ParentText1" refType="h" fact="0.7015"/>
          <dgm:constr type="r" for="ch" forName="ParentText2" refType="w" fact="-0.529"/>
          <dgm:constr type="t" for="ch" forName="ParentText2" refType="h" fact="0.26"/>
          <dgm:constr type="w" for="ch" forName="ParentText2" refType="w" fact="0.404"/>
          <dgm:constr type="h" for="ch" forName="ParentText2" refType="h" fact="0.7015"/>
          <dgm:constr type="r" for="ch" forName="Plus" refType="w" fact="0"/>
          <dgm:constr type="t" for="ch" forName="Plus" refType="h" fact="0"/>
          <dgm:constr type="w" for="ch" forName="Plus" refType="w" fact="0.17"/>
          <dgm:constr type="h" for="ch" forName="Plus" refType="w" refFor="ch" refForName="Plus"/>
          <dgm:constr type="r" for="ch" forName="Minus" refType="w" fact="-0.84"/>
          <dgm:constr type="t" for="ch" forName="Minus" refType="h" fact="0.1115"/>
          <dgm:constr type="w" for="ch" forName="Minus" refType="w" fact="0.16"/>
          <dgm:constr type="h" for="ch" forName="Minus" refType="h" fact="0.1"/>
          <dgm:constr type="r" for="ch" forName="Divider" refType="w" fact="-0.525"/>
          <dgm:constr type="t" for="ch" forName="Divider" refType="h" fact="0.2615"/>
          <dgm:constr type="w" for="ch" forName="Divider" refType="w" fact="0.0001"/>
          <dgm:constr type="h" for="ch" forName="Divider" refType="h" fact="0.67"/>
        </dgm:constrLst>
      </dgm:else>
    </dgm:choose>
    <dgm:layoutNode name="Background" styleLbl="bgImgPlace1">
      <dgm:alg type="sp"/>
      <dgm:shape xmlns:r="http://schemas.openxmlformats.org/officeDocument/2006/relationships" type="rect" r:blip="">
        <dgm:adjLst/>
      </dgm:shape>
      <dgm:presOf/>
    </dgm:layoutNode>
    <dgm:layoutNode name="ParentText1"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ch desOrSelf" ptType="node node" st="1 1" cnt="1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arentText2"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ch desOrSelf" ptType="node node" st="2 1" cnt="1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lus" styleLbl="alignNode1">
      <dgm:alg type="sp"/>
      <dgm:shape xmlns:r="http://schemas.openxmlformats.org/officeDocument/2006/relationships" type="plus" r:blip="">
        <dgm:adjLst>
          <dgm:adj idx="1" val="0.3281"/>
        </dgm:adjLst>
      </dgm:shape>
      <dgm:presOf/>
    </dgm:layoutNode>
    <dgm:layoutNode name="Minus" styleLbl="alignNode1">
      <dgm:alg type="sp"/>
      <dgm:shape xmlns:r="http://schemas.openxmlformats.org/officeDocument/2006/relationships" type="rect" r:blip="">
        <dgm:adjLst/>
      </dgm:shape>
      <dgm:presOf/>
    </dgm:layoutNode>
    <dgm:layoutNode name="Divider" styleLbl="parChTrans1D1">
      <dgm:alg type="sp"/>
      <dgm:shape xmlns:r="http://schemas.openxmlformats.org/officeDocument/2006/relationships" type="line" r:blip="">
        <dgm:adjLst/>
      </dgm:shape>
      <dgm:presOf/>
    </dgm:layoutNode>
  </dgm:layoutNode>
</dgm:layoutDef>
</file>

<file path=ppt/diagrams/layout2.xml><?xml version="1.0" encoding="utf-8"?>
<dgm:layoutDef xmlns:dgm="http://schemas.openxmlformats.org/drawingml/2006/diagram" xmlns:a="http://schemas.openxmlformats.org/drawingml/2006/main" uniqueId="urn:microsoft.com/office/officeart/2005/8/layout/venn3">
  <dgm:title val=""/>
  <dgm:desc val=""/>
  <dgm:catLst>
    <dgm:cat type="relationship" pri="2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fallback" val="2D"/>
        </dgm:alg>
      </dgm:if>
      <dgm:else name="Name3">
        <dgm:alg type="lin">
          <dgm:param type="fallback" val="2D"/>
          <dgm:param type="linDir" val="fromR"/>
        </dgm:alg>
      </dgm:else>
    </dgm:choose>
    <dgm:shape xmlns:r="http://schemas.openxmlformats.org/officeDocument/2006/relationships" r:blip="">
      <dgm:adjLst/>
    </dgm:shape>
    <dgm:presOf/>
    <dgm:constrLst>
      <dgm:constr type="w" for="ch" ptType="node" refType="w"/>
      <dgm:constr type="h" for="ch" ptType="node" refType="w" refFor="ch" refPtType="node"/>
      <dgm:constr type="w" for="ch" forName="space" refType="w" refFor="ch" refPtType="node" fact="-0.2"/>
      <dgm:constr type="primFontSz" for="ch" ptType="node" op="equ" val="65"/>
    </dgm:constrLst>
    <dgm:ruleLst/>
    <dgm:forEach name="Name4" axis="ch" ptType="node">
      <dgm:layoutNode name="Name5" styleLbl="vennNode1">
        <dgm:varLst>
          <dgm:bulletEnabled val="1"/>
        </dgm:varLst>
        <dgm:alg type="tx">
          <dgm:param type="txAnchorVertCh" val="mid"/>
          <dgm:param type="txAnchorHorzCh" val="ctr"/>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w" fact="0.156"/>
          <dgm:constr type="rMarg" refType="w" fact="0.156"/>
        </dgm:constrLst>
        <dgm:ruleLst>
          <dgm:rule type="primFontSz" val="5" fact="NaN" max="NaN"/>
        </dgm:ruleLst>
      </dgm:layoutNode>
      <dgm:forEach name="Name6"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554B063-4905-499D-B3BF-75202C747ED8}" type="datetimeFigureOut">
              <a:rPr lang="en-US" smtClean="0"/>
              <a:t>2021-10-07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68A245-F411-4CC8-8B75-BEAAAA21EAAB}" type="slidenum">
              <a:rPr lang="en-US" smtClean="0"/>
              <a:t>‹#›</a:t>
            </a:fld>
            <a:endParaRPr lang="en-US"/>
          </a:p>
        </p:txBody>
      </p:sp>
    </p:spTree>
    <p:extLst>
      <p:ext uri="{BB962C8B-B14F-4D97-AF65-F5344CB8AC3E}">
        <p14:creationId xmlns:p14="http://schemas.microsoft.com/office/powerpoint/2010/main" val="32170125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554B063-4905-499D-B3BF-75202C747ED8}" type="datetimeFigureOut">
              <a:rPr lang="en-US" smtClean="0"/>
              <a:t>2021-10-07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E68A245-F411-4CC8-8B75-BEAAAA21EAAB}" type="slidenum">
              <a:rPr lang="en-US" smtClean="0"/>
              <a:t>‹#›</a:t>
            </a:fld>
            <a:endParaRPr lang="en-US"/>
          </a:p>
        </p:txBody>
      </p:sp>
    </p:spTree>
    <p:extLst>
      <p:ext uri="{BB962C8B-B14F-4D97-AF65-F5344CB8AC3E}">
        <p14:creationId xmlns:p14="http://schemas.microsoft.com/office/powerpoint/2010/main" val="3854559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554B063-4905-499D-B3BF-75202C747ED8}" type="datetimeFigureOut">
              <a:rPr lang="en-US" smtClean="0"/>
              <a:t>2021-10-07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68A245-F411-4CC8-8B75-BEAAAA21EAAB}" type="slidenum">
              <a:rPr lang="en-US" smtClean="0"/>
              <a:t>‹#›</a:t>
            </a:fld>
            <a:endParaRPr lang="en-US"/>
          </a:p>
        </p:txBody>
      </p:sp>
    </p:spTree>
    <p:extLst>
      <p:ext uri="{BB962C8B-B14F-4D97-AF65-F5344CB8AC3E}">
        <p14:creationId xmlns:p14="http://schemas.microsoft.com/office/powerpoint/2010/main" val="20119821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6554B063-4905-499D-B3BF-75202C747ED8}" type="datetimeFigureOut">
              <a:rPr lang="en-US" smtClean="0"/>
              <a:t>2021-10-07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68A245-F411-4CC8-8B75-BEAAAA21EAAB}" type="slidenum">
              <a:rPr lang="en-US" smtClean="0"/>
              <a:t>‹#›</a:t>
            </a:fld>
            <a:endParaRPr lang="en-US"/>
          </a:p>
        </p:txBody>
      </p:sp>
    </p:spTree>
    <p:extLst>
      <p:ext uri="{BB962C8B-B14F-4D97-AF65-F5344CB8AC3E}">
        <p14:creationId xmlns:p14="http://schemas.microsoft.com/office/powerpoint/2010/main" val="319589710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6554B063-4905-499D-B3BF-75202C747ED8}" type="datetimeFigureOut">
              <a:rPr lang="en-US" smtClean="0"/>
              <a:t>2021-10-07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68A245-F411-4CC8-8B75-BEAAAA21EAAB}" type="slidenum">
              <a:rPr lang="en-US" smtClean="0"/>
              <a:t>‹#›</a:t>
            </a:fld>
            <a:endParaRPr lang="en-US"/>
          </a:p>
        </p:txBody>
      </p:sp>
    </p:spTree>
    <p:extLst>
      <p:ext uri="{BB962C8B-B14F-4D97-AF65-F5344CB8AC3E}">
        <p14:creationId xmlns:p14="http://schemas.microsoft.com/office/powerpoint/2010/main" val="75616660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554B063-4905-499D-B3BF-75202C747ED8}" type="datetimeFigureOut">
              <a:rPr lang="en-US" smtClean="0"/>
              <a:t>2021-10-07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68A245-F411-4CC8-8B75-BEAAAA21EAAB}" type="slidenum">
              <a:rPr lang="en-US" smtClean="0"/>
              <a:t>‹#›</a:t>
            </a:fld>
            <a:endParaRPr lang="en-US"/>
          </a:p>
        </p:txBody>
      </p:sp>
    </p:spTree>
    <p:extLst>
      <p:ext uri="{BB962C8B-B14F-4D97-AF65-F5344CB8AC3E}">
        <p14:creationId xmlns:p14="http://schemas.microsoft.com/office/powerpoint/2010/main" val="339412301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554B063-4905-499D-B3BF-75202C747ED8}" type="datetimeFigureOut">
              <a:rPr lang="en-US" smtClean="0"/>
              <a:t>2021-10-07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68A245-F411-4CC8-8B75-BEAAAA21EAAB}" type="slidenum">
              <a:rPr lang="en-US" smtClean="0"/>
              <a:t>‹#›</a:t>
            </a:fld>
            <a:endParaRPr lang="en-US"/>
          </a:p>
        </p:txBody>
      </p:sp>
    </p:spTree>
    <p:extLst>
      <p:ext uri="{BB962C8B-B14F-4D97-AF65-F5344CB8AC3E}">
        <p14:creationId xmlns:p14="http://schemas.microsoft.com/office/powerpoint/2010/main" val="177835473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554B063-4905-499D-B3BF-75202C747ED8}" type="datetimeFigureOut">
              <a:rPr lang="en-US" smtClean="0"/>
              <a:t>2021-10-07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68A245-F411-4CC8-8B75-BEAAAA21EAAB}" type="slidenum">
              <a:rPr lang="en-US" smtClean="0"/>
              <a:t>‹#›</a:t>
            </a:fld>
            <a:endParaRPr lang="en-US"/>
          </a:p>
        </p:txBody>
      </p:sp>
    </p:spTree>
    <p:extLst>
      <p:ext uri="{BB962C8B-B14F-4D97-AF65-F5344CB8AC3E}">
        <p14:creationId xmlns:p14="http://schemas.microsoft.com/office/powerpoint/2010/main" val="144043459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554B063-4905-499D-B3BF-75202C747ED8}" type="datetimeFigureOut">
              <a:rPr lang="en-US" smtClean="0"/>
              <a:t>2021-10-07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68A245-F411-4CC8-8B75-BEAAAA21EAAB}" type="slidenum">
              <a:rPr lang="en-US" smtClean="0"/>
              <a:t>‹#›</a:t>
            </a:fld>
            <a:endParaRPr lang="en-US"/>
          </a:p>
        </p:txBody>
      </p:sp>
    </p:spTree>
    <p:extLst>
      <p:ext uri="{BB962C8B-B14F-4D97-AF65-F5344CB8AC3E}">
        <p14:creationId xmlns:p14="http://schemas.microsoft.com/office/powerpoint/2010/main" val="25383987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554B063-4905-499D-B3BF-75202C747ED8}" type="datetimeFigureOut">
              <a:rPr lang="en-US" smtClean="0"/>
              <a:t>2021-10-07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68A245-F411-4CC8-8B75-BEAAAA21EAAB}" type="slidenum">
              <a:rPr lang="en-US" smtClean="0"/>
              <a:t>‹#›</a:t>
            </a:fld>
            <a:endParaRPr lang="en-US"/>
          </a:p>
        </p:txBody>
      </p:sp>
    </p:spTree>
    <p:extLst>
      <p:ext uri="{BB962C8B-B14F-4D97-AF65-F5344CB8AC3E}">
        <p14:creationId xmlns:p14="http://schemas.microsoft.com/office/powerpoint/2010/main" val="36402400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554B063-4905-499D-B3BF-75202C747ED8}" type="datetimeFigureOut">
              <a:rPr lang="en-US" smtClean="0"/>
              <a:t>2021-10-07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68A245-F411-4CC8-8B75-BEAAAA21EAAB}" type="slidenum">
              <a:rPr lang="en-US" smtClean="0"/>
              <a:t>‹#›</a:t>
            </a:fld>
            <a:endParaRPr lang="en-US"/>
          </a:p>
        </p:txBody>
      </p:sp>
    </p:spTree>
    <p:extLst>
      <p:ext uri="{BB962C8B-B14F-4D97-AF65-F5344CB8AC3E}">
        <p14:creationId xmlns:p14="http://schemas.microsoft.com/office/powerpoint/2010/main" val="6992727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554B063-4905-499D-B3BF-75202C747ED8}" type="datetimeFigureOut">
              <a:rPr lang="en-US" smtClean="0"/>
              <a:t>2021-10-07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E68A245-F411-4CC8-8B75-BEAAAA21EAAB}" type="slidenum">
              <a:rPr lang="en-US" smtClean="0"/>
              <a:t>‹#›</a:t>
            </a:fld>
            <a:endParaRPr lang="en-US"/>
          </a:p>
        </p:txBody>
      </p:sp>
    </p:spTree>
    <p:extLst>
      <p:ext uri="{BB962C8B-B14F-4D97-AF65-F5344CB8AC3E}">
        <p14:creationId xmlns:p14="http://schemas.microsoft.com/office/powerpoint/2010/main" val="24004754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554B063-4905-499D-B3BF-75202C747ED8}" type="datetimeFigureOut">
              <a:rPr lang="en-US" smtClean="0"/>
              <a:t>2021-10-07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E68A245-F411-4CC8-8B75-BEAAAA21EAAB}" type="slidenum">
              <a:rPr lang="en-US" smtClean="0"/>
              <a:t>‹#›</a:t>
            </a:fld>
            <a:endParaRPr lang="en-US"/>
          </a:p>
        </p:txBody>
      </p:sp>
    </p:spTree>
    <p:extLst>
      <p:ext uri="{BB962C8B-B14F-4D97-AF65-F5344CB8AC3E}">
        <p14:creationId xmlns:p14="http://schemas.microsoft.com/office/powerpoint/2010/main" val="18036286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554B063-4905-499D-B3BF-75202C747ED8}" type="datetimeFigureOut">
              <a:rPr lang="en-US" smtClean="0"/>
              <a:t>2021-10-07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E68A245-F411-4CC8-8B75-BEAAAA21EAAB}" type="slidenum">
              <a:rPr lang="en-US" smtClean="0"/>
              <a:t>‹#›</a:t>
            </a:fld>
            <a:endParaRPr lang="en-US"/>
          </a:p>
        </p:txBody>
      </p:sp>
    </p:spTree>
    <p:extLst>
      <p:ext uri="{BB962C8B-B14F-4D97-AF65-F5344CB8AC3E}">
        <p14:creationId xmlns:p14="http://schemas.microsoft.com/office/powerpoint/2010/main" val="11170410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554B063-4905-499D-B3BF-75202C747ED8}" type="datetimeFigureOut">
              <a:rPr lang="en-US" smtClean="0"/>
              <a:t>2021-10-07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E68A245-F411-4CC8-8B75-BEAAAA21EAAB}" type="slidenum">
              <a:rPr lang="en-US" smtClean="0"/>
              <a:t>‹#›</a:t>
            </a:fld>
            <a:endParaRPr lang="en-US"/>
          </a:p>
        </p:txBody>
      </p:sp>
    </p:spTree>
    <p:extLst>
      <p:ext uri="{BB962C8B-B14F-4D97-AF65-F5344CB8AC3E}">
        <p14:creationId xmlns:p14="http://schemas.microsoft.com/office/powerpoint/2010/main" val="20814424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554B063-4905-499D-B3BF-75202C747ED8}" type="datetimeFigureOut">
              <a:rPr lang="en-US" smtClean="0"/>
              <a:t>2021-10-07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E68A245-F411-4CC8-8B75-BEAAAA21EAAB}" type="slidenum">
              <a:rPr lang="en-US" smtClean="0"/>
              <a:t>‹#›</a:t>
            </a:fld>
            <a:endParaRPr lang="en-US"/>
          </a:p>
        </p:txBody>
      </p:sp>
    </p:spTree>
    <p:extLst>
      <p:ext uri="{BB962C8B-B14F-4D97-AF65-F5344CB8AC3E}">
        <p14:creationId xmlns:p14="http://schemas.microsoft.com/office/powerpoint/2010/main" val="35209766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399212" y="5883275"/>
            <a:ext cx="914400" cy="365125"/>
          </a:xfrm>
        </p:spPr>
        <p:txBody>
          <a:bodyPr/>
          <a:lstStyle/>
          <a:p>
            <a:fld id="{6554B063-4905-499D-B3BF-75202C747ED8}" type="datetimeFigureOut">
              <a:rPr lang="en-US" smtClean="0"/>
              <a:t>2021-10-07</a:t>
            </a:fld>
            <a:endParaRPr lang="en-US"/>
          </a:p>
        </p:txBody>
      </p:sp>
      <p:sp>
        <p:nvSpPr>
          <p:cNvPr id="6" name="Footer Placeholder 5"/>
          <p:cNvSpPr>
            <a:spLocks noGrp="1"/>
          </p:cNvSpPr>
          <p:nvPr>
            <p:ph type="ftr" sz="quarter" idx="11"/>
          </p:nvPr>
        </p:nvSpPr>
        <p:spPr>
          <a:xfrm>
            <a:off x="1141412" y="5883275"/>
            <a:ext cx="5105400" cy="365125"/>
          </a:xfrm>
        </p:spPr>
        <p:txBody>
          <a:bodyPr/>
          <a:lstStyle/>
          <a:p>
            <a:endParaRPr lang="en-US"/>
          </a:p>
        </p:txBody>
      </p:sp>
      <p:sp>
        <p:nvSpPr>
          <p:cNvPr id="7" name="Slide Number Placeholder 6"/>
          <p:cNvSpPr>
            <a:spLocks noGrp="1"/>
          </p:cNvSpPr>
          <p:nvPr>
            <p:ph type="sldNum" sz="quarter" idx="12"/>
          </p:nvPr>
        </p:nvSpPr>
        <p:spPr>
          <a:xfrm>
            <a:off x="10742612" y="5883275"/>
            <a:ext cx="322567" cy="365125"/>
          </a:xfrm>
        </p:spPr>
        <p:txBody>
          <a:bodyPr/>
          <a:lstStyle/>
          <a:p>
            <a:fld id="{1E68A245-F411-4CC8-8B75-BEAAAA21EAAB}" type="slidenum">
              <a:rPr lang="en-US" smtClean="0"/>
              <a:t>‹#›</a:t>
            </a:fld>
            <a:endParaRPr lang="en-US"/>
          </a:p>
        </p:txBody>
      </p:sp>
    </p:spTree>
    <p:extLst>
      <p:ext uri="{BB962C8B-B14F-4D97-AF65-F5344CB8AC3E}">
        <p14:creationId xmlns:p14="http://schemas.microsoft.com/office/powerpoint/2010/main" val="33661233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jp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lum/>
          </a:blip>
          <a:srcRect/>
          <a:stretch>
            <a:fillRect t="-6000" b="-6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6554B063-4905-499D-B3BF-75202C747ED8}" type="datetimeFigureOut">
              <a:rPr lang="en-US" smtClean="0"/>
              <a:t>2021-10-07</a:t>
            </a:fld>
            <a:endParaRPr lang="en-US"/>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1E68A245-F411-4CC8-8B75-BEAAAA21EAAB}" type="slidenum">
              <a:rPr lang="en-US" smtClean="0"/>
              <a:t>‹#›</a:t>
            </a:fld>
            <a:endParaRPr lang="en-US"/>
          </a:p>
        </p:txBody>
      </p:sp>
    </p:spTree>
    <p:extLst>
      <p:ext uri="{BB962C8B-B14F-4D97-AF65-F5344CB8AC3E}">
        <p14:creationId xmlns:p14="http://schemas.microsoft.com/office/powerpoint/2010/main" val="300652186"/>
      </p:ext>
    </p:extLst>
  </p:cSld>
  <p:clrMap bg1="dk1" tx1="lt1" bg2="dk2" tx2="lt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 id="2147483707" r:id="rId12"/>
    <p:sldLayoutId id="2147483708" r:id="rId13"/>
    <p:sldLayoutId id="2147483709" r:id="rId14"/>
    <p:sldLayoutId id="2147483710" r:id="rId15"/>
    <p:sldLayoutId id="2147483711" r:id="rId16"/>
    <p:sldLayoutId id="2147483712" r:id="rId17"/>
  </p:sldLayoutIdLst>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Layout" Target="../slideLayouts/slideLayout2.xml"/><Relationship Id="rId1" Type="http://schemas.openxmlformats.org/officeDocument/2006/relationships/video" Target="https://www.youtube.com/embed/dthHy2jldhQ?feature=oembed"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slideLayout" Target="../slideLayouts/slideLayout2.xml"/><Relationship Id="rId1" Type="http://schemas.openxmlformats.org/officeDocument/2006/relationships/video" Target="https://www.youtube.com/embed/GfLw0007A4g?start=4586&amp;feature=oembed" TargetMode="Externa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slideLayout" Target="../slideLayouts/slideLayout2.xml"/><Relationship Id="rId1" Type="http://schemas.openxmlformats.org/officeDocument/2006/relationships/video" Target="https://www.youtube.com/embed/GfLw0007A4g?start=7448&amp;feature=oembed"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mp3"/><Relationship Id="rId1" Type="http://schemas.openxmlformats.org/officeDocument/2006/relationships/audio" Target="NULL" TargetMode="External"/><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slideLayout" Target="../slideLayouts/slideLayout2.xml"/><Relationship Id="rId1" Type="http://schemas.openxmlformats.org/officeDocument/2006/relationships/video" Target="https://www.youtube.com/embed/p_iQAlNCMcY?start=143&amp;feature=oembed"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slideLayout" Target="../slideLayouts/slideLayout2.xml"/><Relationship Id="rId1" Type="http://schemas.openxmlformats.org/officeDocument/2006/relationships/video" Target="https://www.youtube.com/embed/cAcFkZ89dQQ?start=131&amp;feature=oembed"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slideLayout" Target="../slideLayouts/slideLayout2.xml"/><Relationship Id="rId1" Type="http://schemas.openxmlformats.org/officeDocument/2006/relationships/video" Target="https://www.youtube.com/embed/ngYMIEeoOfU?start=198&amp;feature=oembed"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slideLayout" Target="../slideLayouts/slideLayout2.xml"/><Relationship Id="rId1" Type="http://schemas.openxmlformats.org/officeDocument/2006/relationships/video" Target="https://www.youtube.com/embed/ZjXJ7csigKM?start=867&amp;feature=oembed"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slideLayout" Target="../slideLayouts/slideLayout2.xml"/><Relationship Id="rId1" Type="http://schemas.openxmlformats.org/officeDocument/2006/relationships/video" Target="https://www.youtube.com/embed/zcGeeZM6gcg?start=553&amp;feature=oembed" TargetMode="External"/></Relationships>
</file>

<file path=ppt/slides/_rels/slide33.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slideLayout" Target="../slideLayouts/slideLayout2.xml"/><Relationship Id="rId1" Type="http://schemas.openxmlformats.org/officeDocument/2006/relationships/video" Target="https://www.youtube.com/embed/WdJg6Duzzf4?feature=oembed"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slideLayout" Target="../slideLayouts/slideLayout2.xml"/><Relationship Id="rId1" Type="http://schemas.openxmlformats.org/officeDocument/2006/relationships/video" Target="https://www.youtube.com/embed/t94nbax9AcQ?start=87&amp;feature=oembed"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slideLayout" Target="../slideLayouts/slideLayout2.xml"/><Relationship Id="rId1" Type="http://schemas.openxmlformats.org/officeDocument/2006/relationships/video" Target="https://www.youtube.com/embed/ThMwHKfzz1I?start=85&amp;feature=oembed"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slideLayout" Target="../slideLayouts/slideLayout2.xml"/><Relationship Id="rId1" Type="http://schemas.openxmlformats.org/officeDocument/2006/relationships/video" Target="https://www.youtube.com/embed/2iBRsRTgSiU?start=95&amp;feature=oembed" TargetMode="Externa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0.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slideLayout" Target="../slideLayouts/slideLayout2.xml"/><Relationship Id="rId1" Type="http://schemas.openxmlformats.org/officeDocument/2006/relationships/video" Target="https://www.youtube.com/embed/lGGXsm0a5s0?start=57&amp;feature=oembed" TargetMode="External"/></Relationships>
</file>

<file path=ppt/slides/_rels/slide41.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slideLayout" Target="../slideLayouts/slideLayout2.xml"/><Relationship Id="rId1" Type="http://schemas.openxmlformats.org/officeDocument/2006/relationships/video" Target="https://www.youtube.com/embed/5wAlQf4WdiE?start=91&amp;feature=oembed"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slideLayout" Target="../slideLayouts/slideLayout2.xml"/><Relationship Id="rId1" Type="http://schemas.openxmlformats.org/officeDocument/2006/relationships/video" Target="https://www.youtube.com/embed/kF-i8iwFFjw?start=27&amp;feature=oembed"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41.png"/></Relationships>
</file>

<file path=ppt/slides/_rels/slide53.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Layout" Target="../slideLayouts/slideLayout2.xml"/><Relationship Id="rId1" Type="http://schemas.openxmlformats.org/officeDocument/2006/relationships/video" Target="https://www.youtube.com/embed/Dp_bM_c-BT0?start=39&amp;feature=oembed"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slideLayout" Target="../slideLayouts/slideLayout2.xml"/><Relationship Id="rId1" Type="http://schemas.openxmlformats.org/officeDocument/2006/relationships/video" Target="https://www.youtube.com/embed/OKkLV1zE8M0?start=110&amp;feature=oembed"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slideLayout" Target="../slideLayouts/slideLayout2.xml"/><Relationship Id="rId1" Type="http://schemas.openxmlformats.org/officeDocument/2006/relationships/video" Target="https://www.youtube.com/embed/nwlKeG7mWkA?start=30&amp;feature=oembed"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group of people wearing clothing&#10;&#10;Description automatically generated with medium confidence">
            <a:extLst>
              <a:ext uri="{FF2B5EF4-FFF2-40B4-BE49-F238E27FC236}">
                <a16:creationId xmlns:a16="http://schemas.microsoft.com/office/drawing/2014/main" id="{07FBAC45-A191-422A-B60C-3E03CDBE4D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72269"/>
          </a:xfrm>
          <a:prstGeom prst="rect">
            <a:avLst/>
          </a:prstGeom>
        </p:spPr>
      </p:pic>
    </p:spTree>
    <p:extLst>
      <p:ext uri="{BB962C8B-B14F-4D97-AF65-F5344CB8AC3E}">
        <p14:creationId xmlns:p14="http://schemas.microsoft.com/office/powerpoint/2010/main" val="15989155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Online Media 5" title="ELLIPSES · Sunday, June 13, 2021 · The World and the Want">
            <a:hlinkClick r:id="" action="ppaction://media"/>
            <a:extLst>
              <a:ext uri="{FF2B5EF4-FFF2-40B4-BE49-F238E27FC236}">
                <a16:creationId xmlns:a16="http://schemas.microsoft.com/office/drawing/2014/main" id="{C732F417-8095-486A-A948-0229B6CD3788}"/>
              </a:ext>
            </a:extLst>
          </p:cNvPr>
          <p:cNvPicPr>
            <a:picLocks noRot="1" noChangeAspect="1"/>
          </p:cNvPicPr>
          <p:nvPr>
            <a:videoFile r:link="rId1"/>
          </p:nvPr>
        </p:nvPicPr>
        <p:blipFill>
          <a:blip r:embed="rId3"/>
          <a:stretch>
            <a:fillRect/>
          </a:stretch>
        </p:blipFill>
        <p:spPr>
          <a:xfrm>
            <a:off x="190500" y="92392"/>
            <a:ext cx="11811000" cy="6673215"/>
          </a:xfrm>
          <a:prstGeom prst="rect">
            <a:avLst/>
          </a:prstGeom>
        </p:spPr>
      </p:pic>
    </p:spTree>
    <p:extLst>
      <p:ext uri="{BB962C8B-B14F-4D97-AF65-F5344CB8AC3E}">
        <p14:creationId xmlns:p14="http://schemas.microsoft.com/office/powerpoint/2010/main" val="1491185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5">
            <a:extLst>
              <a:ext uri="{FF2B5EF4-FFF2-40B4-BE49-F238E27FC236}">
                <a16:creationId xmlns:a16="http://schemas.microsoft.com/office/drawing/2014/main" id="{FAF83B2B-9F71-4801-9D9E-0001A2DEDA07}"/>
              </a:ext>
            </a:extLst>
          </p:cNvPr>
          <p:cNvSpPr txBox="1">
            <a:spLocks/>
          </p:cNvSpPr>
          <p:nvPr/>
        </p:nvSpPr>
        <p:spPr>
          <a:xfrm>
            <a:off x="1143001" y="-1"/>
            <a:ext cx="9905998" cy="19050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b="1" dirty="0">
                <a:solidFill>
                  <a:schemeClr val="tx1"/>
                </a:solidFill>
                <a:latin typeface="Broadway" panose="04040905080B02020502" pitchFamily="82" charset="0"/>
                <a:ea typeface="Cambria" panose="02040503050406030204" pitchFamily="18" charset="0"/>
              </a:rPr>
              <a:t>DON’T WORRY!</a:t>
            </a:r>
            <a:endParaRPr lang="en-US" b="1" dirty="0">
              <a:solidFill>
                <a:schemeClr val="tx1"/>
              </a:solidFill>
              <a:latin typeface="Broadway" panose="04040905080B02020502" pitchFamily="82" charset="0"/>
            </a:endParaRPr>
          </a:p>
        </p:txBody>
      </p:sp>
      <p:sp>
        <p:nvSpPr>
          <p:cNvPr id="4" name="Content Placeholder 2">
            <a:extLst>
              <a:ext uri="{FF2B5EF4-FFF2-40B4-BE49-F238E27FC236}">
                <a16:creationId xmlns:a16="http://schemas.microsoft.com/office/drawing/2014/main" id="{DE6308C5-2DA4-4078-AC77-43105B2C94D2}"/>
              </a:ext>
            </a:extLst>
          </p:cNvPr>
          <p:cNvSpPr txBox="1">
            <a:spLocks/>
          </p:cNvSpPr>
          <p:nvPr/>
        </p:nvSpPr>
        <p:spPr>
          <a:xfrm>
            <a:off x="838200" y="1825625"/>
            <a:ext cx="10515600" cy="435133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4200" dirty="0">
                <a:latin typeface="Bodoni MT" panose="02070603080606020203" pitchFamily="18" charset="0"/>
              </a:rPr>
              <a:t>Opening numbers are almost always written last… (adaptations may vary this fact)</a:t>
            </a:r>
          </a:p>
          <a:p>
            <a:pPr lvl="1"/>
            <a:r>
              <a:rPr lang="en-US" dirty="0">
                <a:latin typeface="Bodoni MT" panose="02070603080606020203" pitchFamily="18" charset="0"/>
              </a:rPr>
              <a:t>Like storytellers of any medium, you do not truly know your story until many drafts later</a:t>
            </a:r>
          </a:p>
          <a:p>
            <a:pPr lvl="1"/>
            <a:r>
              <a:rPr lang="en-US" dirty="0">
                <a:latin typeface="Bodoni MT" panose="02070603080606020203" pitchFamily="18" charset="0"/>
              </a:rPr>
              <a:t>Composers want to have a finale and reprise that is set in stone and not constantly reworked</a:t>
            </a:r>
          </a:p>
          <a:p>
            <a:pPr lvl="1"/>
            <a:r>
              <a:rPr lang="en-US" dirty="0">
                <a:latin typeface="Bodoni MT" panose="02070603080606020203" pitchFamily="18" charset="0"/>
              </a:rPr>
              <a:t>Composers also want to compile the score into a comprehensive mix</a:t>
            </a:r>
          </a:p>
        </p:txBody>
      </p:sp>
    </p:spTree>
    <p:extLst>
      <p:ext uri="{BB962C8B-B14F-4D97-AF65-F5344CB8AC3E}">
        <p14:creationId xmlns:p14="http://schemas.microsoft.com/office/powerpoint/2010/main" val="1358319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4C239B7-7166-4F62-B5E2-2A49DBB4244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1"/>
            <a:ext cx="12192000" cy="6858001"/>
          </a:xfrm>
          <a:prstGeom prst="rect">
            <a:avLst/>
          </a:prstGeom>
        </p:spPr>
      </p:pic>
      <p:sp>
        <p:nvSpPr>
          <p:cNvPr id="11" name="Content Placeholder 2">
            <a:extLst>
              <a:ext uri="{FF2B5EF4-FFF2-40B4-BE49-F238E27FC236}">
                <a16:creationId xmlns:a16="http://schemas.microsoft.com/office/drawing/2014/main" id="{4E0AFEF4-55C1-42D0-8509-A06C17C080D7}"/>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Bodoni MT" panose="02070603080606020203" pitchFamily="18" charset="0"/>
              </a:rPr>
              <a:t>Inciting incidents must establish clear goals for the hero (and the audience)</a:t>
            </a:r>
          </a:p>
          <a:p>
            <a:r>
              <a:rPr lang="en-US" dirty="0">
                <a:latin typeface="Bodoni MT" panose="02070603080606020203" pitchFamily="18" charset="0"/>
              </a:rPr>
              <a:t>The inciting incident launches a series of trials that comprise the rising action of the book</a:t>
            </a:r>
          </a:p>
          <a:p>
            <a:r>
              <a:rPr lang="en-US" dirty="0">
                <a:latin typeface="Bodoni MT" panose="02070603080606020203" pitchFamily="18" charset="0"/>
              </a:rPr>
              <a:t>If the story is “once upon a time something happened”, then the inciting incident is the “something” that kickstarts the story</a:t>
            </a:r>
          </a:p>
          <a:p>
            <a:pPr lvl="1"/>
            <a:r>
              <a:rPr lang="en-US" dirty="0">
                <a:latin typeface="Bodoni MT" panose="02070603080606020203" pitchFamily="18" charset="0"/>
              </a:rPr>
              <a:t>It is not always that simple</a:t>
            </a:r>
          </a:p>
          <a:p>
            <a:r>
              <a:rPr lang="en-US" dirty="0">
                <a:latin typeface="Bodoni MT" panose="02070603080606020203" pitchFamily="18" charset="0"/>
              </a:rPr>
              <a:t>Theatre troupe: “Once upon a time, a theatre is about to be bulldozed. Then the community came together.” (often fiction)</a:t>
            </a:r>
          </a:p>
        </p:txBody>
      </p:sp>
      <p:sp>
        <p:nvSpPr>
          <p:cNvPr id="8" name="Title 5">
            <a:extLst>
              <a:ext uri="{FF2B5EF4-FFF2-40B4-BE49-F238E27FC236}">
                <a16:creationId xmlns:a16="http://schemas.microsoft.com/office/drawing/2014/main" id="{95EBC2EC-F3CF-4AB7-B7C0-279C4ABDB3E3}"/>
              </a:ext>
            </a:extLst>
          </p:cNvPr>
          <p:cNvSpPr txBox="1">
            <a:spLocks/>
          </p:cNvSpPr>
          <p:nvPr/>
        </p:nvSpPr>
        <p:spPr>
          <a:xfrm>
            <a:off x="1143001" y="-1"/>
            <a:ext cx="9905998" cy="19050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b="1" dirty="0">
                <a:solidFill>
                  <a:schemeClr val="tx1"/>
                </a:solidFill>
                <a:latin typeface="Broadway" panose="04040905080B02020502" pitchFamily="82" charset="0"/>
                <a:ea typeface="Cambria" panose="02040503050406030204" pitchFamily="18" charset="0"/>
              </a:rPr>
              <a:t>INCITING INCIDENT</a:t>
            </a:r>
            <a:endParaRPr lang="en-US" b="1" dirty="0">
              <a:solidFill>
                <a:schemeClr val="tx1"/>
              </a:solidFill>
              <a:latin typeface="Broadway" panose="04040905080B02020502" pitchFamily="82" charset="0"/>
            </a:endParaRPr>
          </a:p>
        </p:txBody>
      </p:sp>
    </p:spTree>
    <p:extLst>
      <p:ext uri="{BB962C8B-B14F-4D97-AF65-F5344CB8AC3E}">
        <p14:creationId xmlns:p14="http://schemas.microsoft.com/office/powerpoint/2010/main" val="41196528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randombar(horizontal)">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56490CF-0E04-4512-9F54-97B387E2832F}"/>
              </a:ext>
            </a:extLst>
          </p:cNvPr>
          <p:cNvSpPr txBox="1"/>
          <p:nvPr/>
        </p:nvSpPr>
        <p:spPr>
          <a:xfrm>
            <a:off x="901148" y="1859339"/>
            <a:ext cx="10389704" cy="4154984"/>
          </a:xfrm>
          <a:prstGeom prst="rect">
            <a:avLst/>
          </a:prstGeom>
          <a:noFill/>
        </p:spPr>
        <p:txBody>
          <a:bodyPr wrap="square">
            <a:spAutoFit/>
          </a:bodyPr>
          <a:lstStyle/>
          <a:p>
            <a:pPr algn="ctr"/>
            <a:r>
              <a:rPr lang="en-US" sz="6600" dirty="0">
                <a:latin typeface="Bodoni MT" panose="02070603080606020203" pitchFamily="18" charset="0"/>
              </a:rPr>
              <a:t>Musicals take years of effort. You should be open with the story you want to tell.</a:t>
            </a:r>
          </a:p>
          <a:p>
            <a:pPr algn="ctr"/>
            <a:r>
              <a:rPr lang="en-US" sz="6600" dirty="0">
                <a:latin typeface="Bodoni MT" panose="02070603080606020203" pitchFamily="18" charset="0"/>
              </a:rPr>
              <a:t>There are helpers around.</a:t>
            </a:r>
          </a:p>
        </p:txBody>
      </p:sp>
      <p:sp>
        <p:nvSpPr>
          <p:cNvPr id="6" name="Title 5">
            <a:extLst>
              <a:ext uri="{FF2B5EF4-FFF2-40B4-BE49-F238E27FC236}">
                <a16:creationId xmlns:a16="http://schemas.microsoft.com/office/drawing/2014/main" id="{57C9A392-FAC9-429E-B5A3-6CE116C5A79C}"/>
              </a:ext>
            </a:extLst>
          </p:cNvPr>
          <p:cNvSpPr>
            <a:spLocks noGrp="1"/>
          </p:cNvSpPr>
          <p:nvPr>
            <p:ph type="title"/>
          </p:nvPr>
        </p:nvSpPr>
        <p:spPr>
          <a:xfrm>
            <a:off x="0" y="0"/>
            <a:ext cx="12192000" cy="1905000"/>
          </a:xfrm>
        </p:spPr>
        <p:txBody>
          <a:bodyPr/>
          <a:lstStyle/>
          <a:p>
            <a:pPr algn="ctr"/>
            <a:r>
              <a:rPr lang="en-US" b="1" dirty="0">
                <a:solidFill>
                  <a:schemeClr val="tx1"/>
                </a:solidFill>
                <a:latin typeface="Broadway" panose="04040905080B02020502" pitchFamily="82" charset="0"/>
                <a:ea typeface="Cambria" panose="02040503050406030204" pitchFamily="18" charset="0"/>
              </a:rPr>
              <a:t>UGH, CAPITALISM. but help is pretty socialized </a:t>
            </a:r>
            <a:endParaRPr lang="en-US" b="1" dirty="0">
              <a:solidFill>
                <a:schemeClr val="tx1"/>
              </a:solidFill>
              <a:latin typeface="Broadway" panose="04040905080B02020502" pitchFamily="82" charset="0"/>
            </a:endParaRPr>
          </a:p>
        </p:txBody>
      </p:sp>
    </p:spTree>
    <p:extLst>
      <p:ext uri="{BB962C8B-B14F-4D97-AF65-F5344CB8AC3E}">
        <p14:creationId xmlns:p14="http://schemas.microsoft.com/office/powerpoint/2010/main" val="21756950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5">
            <a:extLst>
              <a:ext uri="{FF2B5EF4-FFF2-40B4-BE49-F238E27FC236}">
                <a16:creationId xmlns:a16="http://schemas.microsoft.com/office/drawing/2014/main" id="{CDFA6469-114B-4596-822F-B77EBF19FE6B}"/>
              </a:ext>
            </a:extLst>
          </p:cNvPr>
          <p:cNvSpPr>
            <a:spLocks noGrp="1"/>
          </p:cNvSpPr>
          <p:nvPr>
            <p:ph type="title"/>
          </p:nvPr>
        </p:nvSpPr>
        <p:spPr>
          <a:xfrm>
            <a:off x="1143001" y="-1"/>
            <a:ext cx="9905998" cy="1905000"/>
          </a:xfrm>
        </p:spPr>
        <p:txBody>
          <a:bodyPr/>
          <a:lstStyle/>
          <a:p>
            <a:pPr algn="ctr"/>
            <a:r>
              <a:rPr lang="en-US" b="1" dirty="0" err="1">
                <a:solidFill>
                  <a:schemeClr val="tx1"/>
                </a:solidFill>
                <a:latin typeface="Broadway" panose="04040905080B02020502" pitchFamily="82" charset="0"/>
                <a:ea typeface="Cambria" panose="02040503050406030204" pitchFamily="18" charset="0"/>
              </a:rPr>
              <a:t>TaglineS</a:t>
            </a:r>
            <a:endParaRPr lang="en-US" b="1" dirty="0">
              <a:solidFill>
                <a:schemeClr val="tx1"/>
              </a:solidFill>
              <a:latin typeface="Broadway" panose="04040905080B02020502" pitchFamily="82" charset="0"/>
            </a:endParaRPr>
          </a:p>
        </p:txBody>
      </p:sp>
      <p:pic>
        <p:nvPicPr>
          <p:cNvPr id="3074" name="Picture 2" descr="The Prom (Broadway) — Sklar &amp;amp; Beguelin">
            <a:extLst>
              <a:ext uri="{FF2B5EF4-FFF2-40B4-BE49-F238E27FC236}">
                <a16:creationId xmlns:a16="http://schemas.microsoft.com/office/drawing/2014/main" id="{36C1931E-17E0-4CE3-9FD1-3552F33334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04790" y="1116460"/>
            <a:ext cx="5782419" cy="4625079"/>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Mean Girls The Musical Lyric Quiz">
            <a:extLst>
              <a:ext uri="{FF2B5EF4-FFF2-40B4-BE49-F238E27FC236}">
                <a16:creationId xmlns:a16="http://schemas.microsoft.com/office/drawing/2014/main" id="{D703ABD1-D9DF-4D04-8F71-FF413E6324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14611" y="1115961"/>
            <a:ext cx="6962776" cy="4623283"/>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Six the Musical – arts, ink.">
            <a:extLst>
              <a:ext uri="{FF2B5EF4-FFF2-40B4-BE49-F238E27FC236}">
                <a16:creationId xmlns:a16="http://schemas.microsoft.com/office/drawing/2014/main" id="{238AB4C0-BE07-4B92-9AC8-6A3C9F95C45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66899" y="1116460"/>
            <a:ext cx="8458200" cy="46255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04094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Effect transition="in" filter="barn(inVertical)">
                                      <p:cBhvr>
                                        <p:cTn id="7" dur="500"/>
                                        <p:tgtEl>
                                          <p:spTgt spid="3074"/>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3078"/>
                                        </p:tgtEl>
                                        <p:attrNameLst>
                                          <p:attrName>style.visibility</p:attrName>
                                        </p:attrNameLst>
                                      </p:cBhvr>
                                      <p:to>
                                        <p:strVal val="visible"/>
                                      </p:to>
                                    </p:set>
                                    <p:animEffect transition="in" filter="barn(inVertical)">
                                      <p:cBhvr>
                                        <p:cTn id="12" dur="500"/>
                                        <p:tgtEl>
                                          <p:spTgt spid="3078"/>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3076"/>
                                        </p:tgtEl>
                                        <p:attrNameLst>
                                          <p:attrName>style.visibility</p:attrName>
                                        </p:attrNameLst>
                                      </p:cBhvr>
                                      <p:to>
                                        <p:strVal val="visible"/>
                                      </p:to>
                                    </p:set>
                                    <p:animEffect transition="in" filter="barn(inVertical)">
                                      <p:cBhvr>
                                        <p:cTn id="17" dur="500"/>
                                        <p:tgtEl>
                                          <p:spTgt spid="30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5">
            <a:extLst>
              <a:ext uri="{FF2B5EF4-FFF2-40B4-BE49-F238E27FC236}">
                <a16:creationId xmlns:a16="http://schemas.microsoft.com/office/drawing/2014/main" id="{CDFA6469-114B-4596-822F-B77EBF19FE6B}"/>
              </a:ext>
            </a:extLst>
          </p:cNvPr>
          <p:cNvSpPr>
            <a:spLocks noGrp="1"/>
          </p:cNvSpPr>
          <p:nvPr>
            <p:ph type="title"/>
          </p:nvPr>
        </p:nvSpPr>
        <p:spPr>
          <a:xfrm>
            <a:off x="1143001" y="-1"/>
            <a:ext cx="9905998" cy="1905000"/>
          </a:xfrm>
        </p:spPr>
        <p:txBody>
          <a:bodyPr/>
          <a:lstStyle/>
          <a:p>
            <a:pPr algn="ctr"/>
            <a:r>
              <a:rPr lang="en-US" b="1" dirty="0">
                <a:solidFill>
                  <a:schemeClr val="tx1"/>
                </a:solidFill>
                <a:latin typeface="Broadway" panose="04040905080B02020502" pitchFamily="82" charset="0"/>
                <a:ea typeface="Cambria" panose="02040503050406030204" pitchFamily="18" charset="0"/>
              </a:rPr>
              <a:t>SYNOPSES</a:t>
            </a:r>
            <a:endParaRPr lang="en-US" b="1" dirty="0">
              <a:solidFill>
                <a:schemeClr val="tx1"/>
              </a:solidFill>
              <a:latin typeface="Broadway" panose="04040905080B02020502" pitchFamily="82" charset="0"/>
            </a:endParaRPr>
          </a:p>
        </p:txBody>
      </p:sp>
      <p:sp>
        <p:nvSpPr>
          <p:cNvPr id="3" name="Content Placeholder 2">
            <a:extLst>
              <a:ext uri="{FF2B5EF4-FFF2-40B4-BE49-F238E27FC236}">
                <a16:creationId xmlns:a16="http://schemas.microsoft.com/office/drawing/2014/main" id="{93D97B29-21A9-45BE-932A-2FFB8B3F009E}"/>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800" dirty="0">
                <a:latin typeface="Bodoni MT" panose="02070603080606020203" pitchFamily="18" charset="0"/>
              </a:rPr>
              <a:t>“(The protagonist) wants </a:t>
            </a:r>
            <a:r>
              <a:rPr lang="en-US" sz="2800" u="sng" dirty="0">
                <a:latin typeface="Bodoni MT" panose="02070603080606020203" pitchFamily="18" charset="0"/>
              </a:rPr>
              <a:t>something</a:t>
            </a:r>
            <a:r>
              <a:rPr lang="en-US" sz="2800" dirty="0">
                <a:latin typeface="Bodoni MT" panose="02070603080606020203" pitchFamily="18" charset="0"/>
              </a:rPr>
              <a:t> (the </a:t>
            </a:r>
            <a:r>
              <a:rPr lang="en-US" dirty="0">
                <a:latin typeface="Bodoni MT" panose="02070603080606020203" pitchFamily="18" charset="0"/>
              </a:rPr>
              <a:t>story goal) and goes after it against </a:t>
            </a:r>
            <a:r>
              <a:rPr lang="en-US" u="sng" dirty="0">
                <a:latin typeface="Bodoni MT" panose="02070603080606020203" pitchFamily="18" charset="0"/>
              </a:rPr>
              <a:t>all odds and obstacles </a:t>
            </a:r>
            <a:r>
              <a:rPr lang="en-US" dirty="0">
                <a:latin typeface="Bodoni MT" panose="02070603080606020203" pitchFamily="18" charset="0"/>
              </a:rPr>
              <a:t>(the antagonist and the conflict).”</a:t>
            </a:r>
          </a:p>
          <a:p>
            <a:r>
              <a:rPr lang="en-US" sz="2800" dirty="0">
                <a:latin typeface="Bodoni MT" panose="02070603080606020203" pitchFamily="18" charset="0"/>
              </a:rPr>
              <a:t>Example: Simba wants to be the King of the Pride Lands and goes after it by taking down his uncle Scar and their pack of hyenas.</a:t>
            </a:r>
          </a:p>
          <a:p>
            <a:endParaRPr lang="en-US" dirty="0">
              <a:latin typeface="Bodoni MT" panose="02070603080606020203" pitchFamily="18" charset="0"/>
            </a:endParaRPr>
          </a:p>
          <a:p>
            <a:r>
              <a:rPr lang="en-US" dirty="0">
                <a:latin typeface="Bodoni MT" panose="02070603080606020203" pitchFamily="18" charset="0"/>
              </a:rPr>
              <a:t>Say no more and have interested artists ask for more details</a:t>
            </a:r>
          </a:p>
          <a:p>
            <a:pPr lvl="1"/>
            <a:r>
              <a:rPr lang="en-US" dirty="0">
                <a:latin typeface="Bodoni MT" panose="02070603080606020203" pitchFamily="18" charset="0"/>
              </a:rPr>
              <a:t>If you answer that what the artist is asking of is missing, they may know other artists who fill the void</a:t>
            </a:r>
          </a:p>
          <a:p>
            <a:endParaRPr lang="en-US" sz="2800" dirty="0">
              <a:latin typeface="Bodoni MT" panose="02070603080606020203" pitchFamily="18" charset="0"/>
            </a:endParaRPr>
          </a:p>
          <a:p>
            <a:endParaRPr lang="en-US" sz="2800" dirty="0">
              <a:latin typeface="Bodoni MT" panose="02070603080606020203" pitchFamily="18" charset="0"/>
            </a:endParaRPr>
          </a:p>
          <a:p>
            <a:endParaRPr lang="en-US" sz="2800" dirty="0">
              <a:latin typeface="Bodoni MT" panose="02070603080606020203" pitchFamily="18" charset="0"/>
            </a:endParaRPr>
          </a:p>
          <a:p>
            <a:endParaRPr lang="en-US" dirty="0">
              <a:latin typeface="Bodoni MT" panose="02070603080606020203" pitchFamily="18" charset="0"/>
            </a:endParaRPr>
          </a:p>
          <a:p>
            <a:endParaRPr lang="en-US" sz="2800" dirty="0">
              <a:latin typeface="Bodoni MT" panose="02070603080606020203" pitchFamily="18" charset="0"/>
            </a:endParaRPr>
          </a:p>
        </p:txBody>
      </p:sp>
    </p:spTree>
    <p:extLst>
      <p:ext uri="{BB962C8B-B14F-4D97-AF65-F5344CB8AC3E}">
        <p14:creationId xmlns:p14="http://schemas.microsoft.com/office/powerpoint/2010/main" val="7277419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picture containing text, dark, close&#10;&#10;Description automatically generated">
            <a:extLst>
              <a:ext uri="{FF2B5EF4-FFF2-40B4-BE49-F238E27FC236}">
                <a16:creationId xmlns:a16="http://schemas.microsoft.com/office/drawing/2014/main" id="{65C8B5A3-7773-494D-A996-45F2E65A834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537400" y="0"/>
            <a:ext cx="5117199" cy="2071552"/>
          </a:xfrm>
        </p:spPr>
      </p:pic>
      <p:sp>
        <p:nvSpPr>
          <p:cNvPr id="7" name="Content Placeholder 2">
            <a:extLst>
              <a:ext uri="{FF2B5EF4-FFF2-40B4-BE49-F238E27FC236}">
                <a16:creationId xmlns:a16="http://schemas.microsoft.com/office/drawing/2014/main" id="{A1E4B069-B177-45E0-B598-1C1A7F4C8EC8}"/>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latin typeface="Bodoni MT" panose="02070603080606020203" pitchFamily="18" charset="0"/>
              </a:rPr>
              <a:t>Tagline: The whole Universe is a family drama.</a:t>
            </a:r>
          </a:p>
          <a:p>
            <a:endParaRPr lang="en-US" sz="2400" dirty="0">
              <a:latin typeface="Bodoni MT" panose="02070603080606020203" pitchFamily="18" charset="0"/>
            </a:endParaRPr>
          </a:p>
          <a:p>
            <a:r>
              <a:rPr lang="en-US" sz="2400" dirty="0">
                <a:latin typeface="Bodoni MT" panose="02070603080606020203" pitchFamily="18" charset="0"/>
              </a:rPr>
              <a:t>David’s Synopsis: Spend an eternity in the family musical of epic proportions. ELLIPSES is the cosmology mythology that stars Singularity and their Galaxy children and follows their quest to undo the Big Bang, after their family dog Gravity sets it off.</a:t>
            </a:r>
          </a:p>
        </p:txBody>
      </p:sp>
    </p:spTree>
    <p:extLst>
      <p:ext uri="{BB962C8B-B14F-4D97-AF65-F5344CB8AC3E}">
        <p14:creationId xmlns:p14="http://schemas.microsoft.com/office/powerpoint/2010/main" val="29274203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7">
                                            <p:txEl>
                                              <p:pRg st="2" end="2"/>
                                            </p:txEl>
                                          </p:spTgt>
                                        </p:tgtEl>
                                        <p:attrNameLst>
                                          <p:attrName>style.visibility</p:attrName>
                                        </p:attrNameLst>
                                      </p:cBhvr>
                                      <p:to>
                                        <p:strVal val="visible"/>
                                      </p:to>
                                    </p:set>
                                    <p:animEffect transition="in" filter="barn(inVertical)">
                                      <p:cBhvr>
                                        <p:cTn id="12" dur="500"/>
                                        <p:tgtEl>
                                          <p:spTgt spid="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Online Media 5" title="WTP Apprenticeship Concert &amp; Reading · Thursday, July 15, 2021">
            <a:hlinkClick r:id="" action="ppaction://media"/>
            <a:extLst>
              <a:ext uri="{FF2B5EF4-FFF2-40B4-BE49-F238E27FC236}">
                <a16:creationId xmlns:a16="http://schemas.microsoft.com/office/drawing/2014/main" id="{DDFA1DBC-05A7-4418-98D6-18B9D0FFCF30}"/>
              </a:ext>
            </a:extLst>
          </p:cNvPr>
          <p:cNvPicPr>
            <a:picLocks noRot="1" noChangeAspect="1"/>
          </p:cNvPicPr>
          <p:nvPr>
            <a:videoFile r:link="rId1"/>
          </p:nvPr>
        </p:nvPicPr>
        <p:blipFill>
          <a:blip r:embed="rId3"/>
          <a:stretch>
            <a:fillRect/>
          </a:stretch>
        </p:blipFill>
        <p:spPr>
          <a:xfrm>
            <a:off x="190500" y="92392"/>
            <a:ext cx="11811000" cy="6673215"/>
          </a:xfrm>
          <a:prstGeom prst="rect">
            <a:avLst/>
          </a:prstGeom>
        </p:spPr>
      </p:pic>
    </p:spTree>
    <p:extLst>
      <p:ext uri="{BB962C8B-B14F-4D97-AF65-F5344CB8AC3E}">
        <p14:creationId xmlns:p14="http://schemas.microsoft.com/office/powerpoint/2010/main" val="3845616264"/>
      </p:ext>
    </p:extLst>
  </p:cSld>
  <p:clrMapOvr>
    <a:masterClrMapping/>
  </p:clrMapOvr>
  <p:timing>
    <p:tnLst>
      <p:par>
        <p:cTn id="1" dur="indefinite" restart="never" nodeType="tmRoot">
          <p:childTnLst>
            <p:video>
              <p:cMediaNode vol="80000">
                <p:cTn id="2" fill="hold" display="0">
                  <p:stCondLst>
                    <p:cond delay="indefinite"/>
                  </p:stCondLst>
                </p:cTn>
                <p:tgtEl>
                  <p:spTgt spid="6"/>
                </p:tgtEl>
              </p:cMediaNode>
            </p:vide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picture containing text, dark, close&#10;&#10;Description automatically generated">
            <a:extLst>
              <a:ext uri="{FF2B5EF4-FFF2-40B4-BE49-F238E27FC236}">
                <a16:creationId xmlns:a16="http://schemas.microsoft.com/office/drawing/2014/main" id="{65C8B5A3-7773-494D-A996-45F2E65A834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537400" y="0"/>
            <a:ext cx="5117199" cy="2071552"/>
          </a:xfrm>
        </p:spPr>
      </p:pic>
      <p:sp>
        <p:nvSpPr>
          <p:cNvPr id="7" name="Content Placeholder 2">
            <a:extLst>
              <a:ext uri="{FF2B5EF4-FFF2-40B4-BE49-F238E27FC236}">
                <a16:creationId xmlns:a16="http://schemas.microsoft.com/office/drawing/2014/main" id="{A1E4B069-B177-45E0-B598-1C1A7F4C8EC8}"/>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latin typeface="Bodoni MT" panose="02070603080606020203" pitchFamily="18" charset="0"/>
              </a:rPr>
              <a:t>Tagline: The whole Universe is a family drama.</a:t>
            </a:r>
          </a:p>
          <a:p>
            <a:endParaRPr lang="en-US" sz="2400" dirty="0">
              <a:latin typeface="Bodoni MT" panose="02070603080606020203" pitchFamily="18" charset="0"/>
            </a:endParaRPr>
          </a:p>
          <a:p>
            <a:r>
              <a:rPr lang="en-US" sz="2400" dirty="0">
                <a:latin typeface="Bodoni MT" panose="02070603080606020203" pitchFamily="18" charset="0"/>
              </a:rPr>
              <a:t>David’s Synopsis: Spend an eternity in the family musical of epic proportions. ELLIPSES is the cosmology mythology that stars Singularity and their Galaxy children and follows their quest to undo the Big Bang, after their family dog Gravity sets it off.</a:t>
            </a:r>
          </a:p>
          <a:p>
            <a:endParaRPr lang="en-US" sz="2400" dirty="0">
              <a:latin typeface="Bodoni MT" panose="02070603080606020203" pitchFamily="18" charset="0"/>
            </a:endParaRPr>
          </a:p>
          <a:p>
            <a:r>
              <a:rPr lang="en-US" sz="2400" dirty="0" err="1">
                <a:latin typeface="Bodoni MT" panose="02070603080606020203" pitchFamily="18" charset="0"/>
              </a:rPr>
              <a:t>Ruly</a:t>
            </a:r>
            <a:r>
              <a:rPr lang="en-US" sz="2400" dirty="0">
                <a:latin typeface="Bodoni MT" panose="02070603080606020203" pitchFamily="18" charset="0"/>
              </a:rPr>
              <a:t> Synopsis: </a:t>
            </a:r>
            <a:r>
              <a:rPr lang="en-US" sz="2400" u="sng" dirty="0">
                <a:latin typeface="Bodoni MT" panose="02070603080606020203" pitchFamily="18" charset="0"/>
              </a:rPr>
              <a:t>JD</a:t>
            </a:r>
            <a:r>
              <a:rPr lang="en-US" sz="2400" dirty="0">
                <a:latin typeface="Bodoni MT" panose="02070603080606020203" pitchFamily="18" charset="0"/>
              </a:rPr>
              <a:t> (the protagonist) </a:t>
            </a:r>
            <a:r>
              <a:rPr lang="en-US" sz="2400" u="sng" dirty="0">
                <a:latin typeface="Bodoni MT" panose="02070603080606020203" pitchFamily="18" charset="0"/>
              </a:rPr>
              <a:t>wants to become an independent adult and a(p)parent</a:t>
            </a:r>
            <a:r>
              <a:rPr lang="en-US" sz="2400" dirty="0">
                <a:latin typeface="Bodoni MT" panose="02070603080606020203" pitchFamily="18" charset="0"/>
              </a:rPr>
              <a:t> (</a:t>
            </a:r>
            <a:r>
              <a:rPr lang="en-US" sz="2400" i="1" dirty="0">
                <a:latin typeface="Bodoni MT" panose="02070603080606020203" pitchFamily="18" charset="0"/>
              </a:rPr>
              <a:t>one of </a:t>
            </a:r>
            <a:r>
              <a:rPr lang="en-US" sz="2400" dirty="0">
                <a:latin typeface="Bodoni MT" panose="02070603080606020203" pitchFamily="18" charset="0"/>
              </a:rPr>
              <a:t>the story goal</a:t>
            </a:r>
            <a:r>
              <a:rPr lang="en-US" sz="2400" i="1" dirty="0">
                <a:latin typeface="Bodoni MT" panose="02070603080606020203" pitchFamily="18" charset="0"/>
              </a:rPr>
              <a:t>s</a:t>
            </a:r>
            <a:r>
              <a:rPr lang="en-US" sz="2400" dirty="0">
                <a:latin typeface="Bodoni MT" panose="02070603080606020203" pitchFamily="18" charset="0"/>
              </a:rPr>
              <a:t>), so JD incapacitates their parent Singularity to escape and venture out with their dog Gravity against their </a:t>
            </a:r>
            <a:r>
              <a:rPr lang="en-US" sz="2400" u="sng" dirty="0">
                <a:latin typeface="Bodoni MT" panose="02070603080606020203" pitchFamily="18" charset="0"/>
              </a:rPr>
              <a:t>sibling</a:t>
            </a:r>
            <a:r>
              <a:rPr lang="en-US" sz="2400" dirty="0">
                <a:latin typeface="Bodoni MT" panose="02070603080606020203" pitchFamily="18" charset="0"/>
              </a:rPr>
              <a:t>s’ wishes (</a:t>
            </a:r>
            <a:r>
              <a:rPr lang="en-US" sz="2400" strike="sngStrike" dirty="0">
                <a:latin typeface="Bodoni MT" panose="02070603080606020203" pitchFamily="18" charset="0"/>
              </a:rPr>
              <a:t>the antagonists and </a:t>
            </a:r>
            <a:r>
              <a:rPr lang="en-US" sz="2400" dirty="0">
                <a:latin typeface="Bodoni MT" panose="02070603080606020203" pitchFamily="18" charset="0"/>
              </a:rPr>
              <a:t>the conflict).</a:t>
            </a:r>
          </a:p>
        </p:txBody>
      </p:sp>
    </p:spTree>
    <p:extLst>
      <p:ext uri="{BB962C8B-B14F-4D97-AF65-F5344CB8AC3E}">
        <p14:creationId xmlns:p14="http://schemas.microsoft.com/office/powerpoint/2010/main" val="2982769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xEl>
                                              <p:pRg st="4" end="4"/>
                                            </p:txEl>
                                          </p:spTgt>
                                        </p:tgtEl>
                                        <p:attrNameLst>
                                          <p:attrName>style.visibility</p:attrName>
                                        </p:attrNameLst>
                                      </p:cBhvr>
                                      <p:to>
                                        <p:strVal val="visible"/>
                                      </p:to>
                                    </p:set>
                                    <p:anim calcmode="lin" valueType="num">
                                      <p:cBhvr additive="base">
                                        <p:cTn id="7" dur="500" fill="hold"/>
                                        <p:tgtEl>
                                          <p:spTgt spid="7">
                                            <p:txEl>
                                              <p:pRg st="4" end="4"/>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nline Media 1" title="WTP Apprenticeship Concert &amp; Reading · Thursday, July 15, 2021">
            <a:hlinkClick r:id="" action="ppaction://media"/>
            <a:extLst>
              <a:ext uri="{FF2B5EF4-FFF2-40B4-BE49-F238E27FC236}">
                <a16:creationId xmlns:a16="http://schemas.microsoft.com/office/drawing/2014/main" id="{74B7F0B8-F6E0-47F1-A648-29CD4ED28A5D}"/>
              </a:ext>
            </a:extLst>
          </p:cNvPr>
          <p:cNvPicPr>
            <a:picLocks noRot="1" noChangeAspect="1"/>
          </p:cNvPicPr>
          <p:nvPr>
            <a:videoFile r:link="rId1"/>
          </p:nvPr>
        </p:nvPicPr>
        <p:blipFill>
          <a:blip r:embed="rId3"/>
          <a:stretch>
            <a:fillRect/>
          </a:stretch>
        </p:blipFill>
        <p:spPr>
          <a:xfrm>
            <a:off x="190500" y="92392"/>
            <a:ext cx="11811000" cy="6673215"/>
          </a:xfrm>
          <a:prstGeom prst="rect">
            <a:avLst/>
          </a:prstGeom>
        </p:spPr>
      </p:pic>
    </p:spTree>
    <p:extLst>
      <p:ext uri="{BB962C8B-B14F-4D97-AF65-F5344CB8AC3E}">
        <p14:creationId xmlns:p14="http://schemas.microsoft.com/office/powerpoint/2010/main" val="3677954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a:extLst>
              <a:ext uri="{FF2B5EF4-FFF2-40B4-BE49-F238E27FC236}">
                <a16:creationId xmlns:a16="http://schemas.microsoft.com/office/drawing/2014/main" id="{8D117E2B-481A-4233-BEDC-F43955B1984A}"/>
              </a:ext>
            </a:extLst>
          </p:cNvPr>
          <p:cNvSpPr txBox="1">
            <a:spLocks/>
          </p:cNvSpPr>
          <p:nvPr/>
        </p:nvSpPr>
        <p:spPr>
          <a:xfrm>
            <a:off x="838200" y="1825625"/>
            <a:ext cx="10515600" cy="435133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Bodoni MT" panose="02070603080606020203" pitchFamily="18" charset="0"/>
              </a:rPr>
              <a:t>Arguably the most important aspect of the musical!</a:t>
            </a:r>
          </a:p>
          <a:p>
            <a:pPr lvl="1"/>
            <a:r>
              <a:rPr lang="en-US" dirty="0">
                <a:latin typeface="Bodoni MT" panose="02070603080606020203" pitchFamily="18" charset="0"/>
              </a:rPr>
              <a:t>The music </a:t>
            </a:r>
            <a:r>
              <a:rPr lang="en-US" dirty="0" err="1">
                <a:latin typeface="Bodoni MT" panose="02070603080606020203" pitchFamily="18" charset="0"/>
              </a:rPr>
              <a:t>ain’t</a:t>
            </a:r>
            <a:r>
              <a:rPr lang="en-US" dirty="0">
                <a:latin typeface="Bodoni MT" panose="02070603080606020203" pitchFamily="18" charset="0"/>
              </a:rPr>
              <a:t> enough to save a </a:t>
            </a:r>
            <a:r>
              <a:rPr lang="en-US" u="sng" dirty="0">
                <a:latin typeface="Bodoni MT" panose="02070603080606020203" pitchFamily="18" charset="0"/>
              </a:rPr>
              <a:t>book</a:t>
            </a:r>
            <a:r>
              <a:rPr lang="en-US" dirty="0">
                <a:latin typeface="Bodoni MT" panose="02070603080606020203" pitchFamily="18" charset="0"/>
              </a:rPr>
              <a:t> musical. Except:</a:t>
            </a:r>
          </a:p>
          <a:p>
            <a:pPr lvl="2"/>
            <a:r>
              <a:rPr lang="en-US" dirty="0">
                <a:latin typeface="Bodoni MT" panose="02070603080606020203" pitchFamily="18" charset="0"/>
              </a:rPr>
              <a:t>Concept musicals</a:t>
            </a:r>
          </a:p>
          <a:p>
            <a:pPr lvl="2"/>
            <a:r>
              <a:rPr lang="en-US" dirty="0">
                <a:latin typeface="Bodoni MT" panose="02070603080606020203" pitchFamily="18" charset="0"/>
              </a:rPr>
              <a:t>Jukebox musicals</a:t>
            </a:r>
          </a:p>
          <a:p>
            <a:r>
              <a:rPr lang="en-US" dirty="0">
                <a:latin typeface="Bodoni MT" panose="02070603080606020203" pitchFamily="18" charset="0"/>
              </a:rPr>
              <a:t>We are only going to focus on writing original musicals</a:t>
            </a:r>
          </a:p>
          <a:p>
            <a:pPr lvl="1"/>
            <a:r>
              <a:rPr lang="en-US" sz="2000" dirty="0">
                <a:latin typeface="Bodoni MT" panose="02070603080606020203" pitchFamily="18" charset="0"/>
              </a:rPr>
              <a:t>Permissions and rights for adaptations are a whole ‘</a:t>
            </a:r>
            <a:r>
              <a:rPr lang="en-US" sz="2000" dirty="0" err="1">
                <a:latin typeface="Bodoni MT" panose="02070603080606020203" pitchFamily="18" charset="0"/>
              </a:rPr>
              <a:t>nother</a:t>
            </a:r>
            <a:r>
              <a:rPr lang="en-US" sz="2000" dirty="0">
                <a:latin typeface="Bodoni MT" panose="02070603080606020203" pitchFamily="18" charset="0"/>
              </a:rPr>
              <a:t> topic</a:t>
            </a:r>
          </a:p>
          <a:p>
            <a:r>
              <a:rPr lang="en-US" dirty="0">
                <a:latin typeface="Bodoni MT" panose="02070603080606020203" pitchFamily="18" charset="0"/>
              </a:rPr>
              <a:t>The demographic of our class are novelists, playwrights, and poets</a:t>
            </a:r>
          </a:p>
          <a:p>
            <a:pPr lvl="1"/>
            <a:r>
              <a:rPr lang="en-US" sz="2000" dirty="0">
                <a:latin typeface="Bodoni MT" panose="02070603080606020203" pitchFamily="18" charset="0"/>
              </a:rPr>
              <a:t>Assumption: Everyone in our class understands basic storytelling structure, characters, chapters/scenes, dialogue, genre, themes, etc.</a:t>
            </a:r>
          </a:p>
          <a:p>
            <a:pPr lvl="1"/>
            <a:r>
              <a:rPr lang="en-US" sz="2000" dirty="0">
                <a:latin typeface="Bodoni MT" panose="02070603080606020203" pitchFamily="18" charset="0"/>
              </a:rPr>
              <a:t>Disclaimer: Musical writers, especially those who take on many roles like David, need refresher classes on the basic storytelling due to mental dilution and not enough headspace</a:t>
            </a:r>
          </a:p>
        </p:txBody>
      </p:sp>
      <p:sp>
        <p:nvSpPr>
          <p:cNvPr id="4" name="Title 5">
            <a:extLst>
              <a:ext uri="{FF2B5EF4-FFF2-40B4-BE49-F238E27FC236}">
                <a16:creationId xmlns:a16="http://schemas.microsoft.com/office/drawing/2014/main" id="{3291F60E-D072-428A-9B93-CB83ACEF7DEF}"/>
              </a:ext>
            </a:extLst>
          </p:cNvPr>
          <p:cNvSpPr>
            <a:spLocks noGrp="1"/>
          </p:cNvSpPr>
          <p:nvPr>
            <p:ph type="title"/>
          </p:nvPr>
        </p:nvSpPr>
        <p:spPr>
          <a:xfrm>
            <a:off x="1143001" y="-1"/>
            <a:ext cx="9905998" cy="1905000"/>
          </a:xfrm>
        </p:spPr>
        <p:txBody>
          <a:bodyPr/>
          <a:lstStyle/>
          <a:p>
            <a:pPr algn="ctr"/>
            <a:r>
              <a:rPr lang="en-US" b="1" dirty="0">
                <a:solidFill>
                  <a:schemeClr val="tx1"/>
                </a:solidFill>
                <a:latin typeface="Broadway" panose="04040905080B02020502" pitchFamily="82" charset="0"/>
                <a:ea typeface="Cambria" panose="02040503050406030204" pitchFamily="18" charset="0"/>
              </a:rPr>
              <a:t>BOOK</a:t>
            </a:r>
            <a:endParaRPr lang="en-US" b="1" dirty="0">
              <a:solidFill>
                <a:schemeClr val="tx1"/>
              </a:solidFill>
              <a:latin typeface="Broadway" panose="04040905080B02020502" pitchFamily="82" charset="0"/>
            </a:endParaRPr>
          </a:p>
        </p:txBody>
      </p:sp>
    </p:spTree>
    <p:extLst>
      <p:ext uri="{BB962C8B-B14F-4D97-AF65-F5344CB8AC3E}">
        <p14:creationId xmlns:p14="http://schemas.microsoft.com/office/powerpoint/2010/main" val="4611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1000"/>
                                        <p:tgtEl>
                                          <p:spTgt spid="6">
                                            <p:txEl>
                                              <p:pRg st="2" end="2"/>
                                            </p:txEl>
                                          </p:spTgt>
                                        </p:tgtEl>
                                      </p:cBhvr>
                                    </p:animEffect>
                                    <p:anim calcmode="lin" valueType="num">
                                      <p:cBhvr>
                                        <p:cTn id="18" dur="1000" fill="hold"/>
                                        <p:tgtEl>
                                          <p:spTgt spid="6">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6">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31" presetClass="entr" presetSubtype="0" fill="hold" nodeType="clickEffect">
                                  <p:stCondLst>
                                    <p:cond delay="0"/>
                                  </p:stCondLst>
                                  <p:childTnLst>
                                    <p:set>
                                      <p:cBhvr>
                                        <p:cTn id="23" dur="1" fill="hold">
                                          <p:stCondLst>
                                            <p:cond delay="0"/>
                                          </p:stCondLst>
                                        </p:cTn>
                                        <p:tgtEl>
                                          <p:spTgt spid="6">
                                            <p:txEl>
                                              <p:pRg st="3" end="3"/>
                                            </p:txEl>
                                          </p:spTgt>
                                        </p:tgtEl>
                                        <p:attrNameLst>
                                          <p:attrName>style.visibility</p:attrName>
                                        </p:attrNameLst>
                                      </p:cBhvr>
                                      <p:to>
                                        <p:strVal val="visible"/>
                                      </p:to>
                                    </p:set>
                                    <p:anim calcmode="lin" valueType="num">
                                      <p:cBhvr>
                                        <p:cTn id="24" dur="1000" fill="hold"/>
                                        <p:tgtEl>
                                          <p:spTgt spid="6">
                                            <p:txEl>
                                              <p:pRg st="3" end="3"/>
                                            </p:txEl>
                                          </p:spTgt>
                                        </p:tgtEl>
                                        <p:attrNameLst>
                                          <p:attrName>ppt_w</p:attrName>
                                        </p:attrNameLst>
                                      </p:cBhvr>
                                      <p:tavLst>
                                        <p:tav tm="0">
                                          <p:val>
                                            <p:fltVal val="0"/>
                                          </p:val>
                                        </p:tav>
                                        <p:tav tm="100000">
                                          <p:val>
                                            <p:strVal val="#ppt_w"/>
                                          </p:val>
                                        </p:tav>
                                      </p:tavLst>
                                    </p:anim>
                                    <p:anim calcmode="lin" valueType="num">
                                      <p:cBhvr>
                                        <p:cTn id="25" dur="1000" fill="hold"/>
                                        <p:tgtEl>
                                          <p:spTgt spid="6">
                                            <p:txEl>
                                              <p:pRg st="3" end="3"/>
                                            </p:txEl>
                                          </p:spTgt>
                                        </p:tgtEl>
                                        <p:attrNameLst>
                                          <p:attrName>ppt_h</p:attrName>
                                        </p:attrNameLst>
                                      </p:cBhvr>
                                      <p:tavLst>
                                        <p:tav tm="0">
                                          <p:val>
                                            <p:fltVal val="0"/>
                                          </p:val>
                                        </p:tav>
                                        <p:tav tm="100000">
                                          <p:val>
                                            <p:strVal val="#ppt_h"/>
                                          </p:val>
                                        </p:tav>
                                      </p:tavLst>
                                    </p:anim>
                                    <p:anim calcmode="lin" valueType="num">
                                      <p:cBhvr>
                                        <p:cTn id="26" dur="1000" fill="hold"/>
                                        <p:tgtEl>
                                          <p:spTgt spid="6">
                                            <p:txEl>
                                              <p:pRg st="3" end="3"/>
                                            </p:txEl>
                                          </p:spTgt>
                                        </p:tgtEl>
                                        <p:attrNameLst>
                                          <p:attrName>style.rotation</p:attrName>
                                        </p:attrNameLst>
                                      </p:cBhvr>
                                      <p:tavLst>
                                        <p:tav tm="0">
                                          <p:val>
                                            <p:fltVal val="90"/>
                                          </p:val>
                                        </p:tav>
                                        <p:tav tm="100000">
                                          <p:val>
                                            <p:fltVal val="0"/>
                                          </p:val>
                                        </p:tav>
                                      </p:tavLst>
                                    </p:anim>
                                    <p:animEffect transition="in" filter="fade">
                                      <p:cBhvr>
                                        <p:cTn id="27" dur="1000"/>
                                        <p:tgtEl>
                                          <p:spTgt spid="6">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6">
                                            <p:txEl>
                                              <p:pRg st="4" end="4"/>
                                            </p:txEl>
                                          </p:spTgt>
                                        </p:tgtEl>
                                        <p:attrNameLst>
                                          <p:attrName>style.visibility</p:attrName>
                                        </p:attrNameLst>
                                      </p:cBhvr>
                                      <p:to>
                                        <p:strVal val="visible"/>
                                      </p:to>
                                    </p:set>
                                    <p:animEffect transition="in" filter="fade">
                                      <p:cBhvr>
                                        <p:cTn id="32" dur="500"/>
                                        <p:tgtEl>
                                          <p:spTgt spid="6">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6">
                                            <p:txEl>
                                              <p:pRg st="5" end="5"/>
                                            </p:txEl>
                                          </p:spTgt>
                                        </p:tgtEl>
                                        <p:attrNameLst>
                                          <p:attrName>style.visibility</p:attrName>
                                        </p:attrNameLst>
                                      </p:cBhvr>
                                      <p:to>
                                        <p:strVal val="visible"/>
                                      </p:to>
                                    </p:set>
                                    <p:animEffect transition="in" filter="fade">
                                      <p:cBhvr>
                                        <p:cTn id="37" dur="500"/>
                                        <p:tgtEl>
                                          <p:spTgt spid="6">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6">
                                            <p:txEl>
                                              <p:pRg st="6" end="6"/>
                                            </p:txEl>
                                          </p:spTgt>
                                        </p:tgtEl>
                                        <p:attrNameLst>
                                          <p:attrName>style.visibility</p:attrName>
                                        </p:attrNameLst>
                                      </p:cBhvr>
                                      <p:to>
                                        <p:strVal val="visible"/>
                                      </p:to>
                                    </p:set>
                                    <p:animEffect transition="in" filter="fade">
                                      <p:cBhvr>
                                        <p:cTn id="42" dur="500"/>
                                        <p:tgtEl>
                                          <p:spTgt spid="6">
                                            <p:txEl>
                                              <p:pRg st="6" end="6"/>
                                            </p:txEl>
                                          </p:spTgt>
                                        </p:tgtEl>
                                      </p:cBhvr>
                                    </p:animEffect>
                                  </p:childTnLst>
                                </p:cTn>
                              </p:par>
                              <p:par>
                                <p:cTn id="43" presetID="10" presetClass="entr" presetSubtype="0" fill="hold" nodeType="withEffect">
                                  <p:stCondLst>
                                    <p:cond delay="0"/>
                                  </p:stCondLst>
                                  <p:childTnLst>
                                    <p:set>
                                      <p:cBhvr>
                                        <p:cTn id="44" dur="1" fill="hold">
                                          <p:stCondLst>
                                            <p:cond delay="0"/>
                                          </p:stCondLst>
                                        </p:cTn>
                                        <p:tgtEl>
                                          <p:spTgt spid="6">
                                            <p:txEl>
                                              <p:pRg st="7" end="7"/>
                                            </p:txEl>
                                          </p:spTgt>
                                        </p:tgtEl>
                                        <p:attrNameLst>
                                          <p:attrName>style.visibility</p:attrName>
                                        </p:attrNameLst>
                                      </p:cBhvr>
                                      <p:to>
                                        <p:strVal val="visible"/>
                                      </p:to>
                                    </p:set>
                                    <p:animEffect transition="in" filter="fade">
                                      <p:cBhvr>
                                        <p:cTn id="45" dur="500"/>
                                        <p:tgtEl>
                                          <p:spTgt spid="6">
                                            <p:txEl>
                                              <p:pRg st="7" end="7"/>
                                            </p:txEl>
                                          </p:spTgt>
                                        </p:tgtEl>
                                      </p:cBhvr>
                                    </p:animEffect>
                                  </p:childTnLst>
                                </p:cTn>
                              </p:par>
                              <p:par>
                                <p:cTn id="46" presetID="10" presetClass="entr" presetSubtype="0" fill="hold" nodeType="withEffect">
                                  <p:stCondLst>
                                    <p:cond delay="0"/>
                                  </p:stCondLst>
                                  <p:childTnLst>
                                    <p:set>
                                      <p:cBhvr>
                                        <p:cTn id="47" dur="1" fill="hold">
                                          <p:stCondLst>
                                            <p:cond delay="0"/>
                                          </p:stCondLst>
                                        </p:cTn>
                                        <p:tgtEl>
                                          <p:spTgt spid="6">
                                            <p:txEl>
                                              <p:pRg st="8" end="8"/>
                                            </p:txEl>
                                          </p:spTgt>
                                        </p:tgtEl>
                                        <p:attrNameLst>
                                          <p:attrName>style.visibility</p:attrName>
                                        </p:attrNameLst>
                                      </p:cBhvr>
                                      <p:to>
                                        <p:strVal val="visible"/>
                                      </p:to>
                                    </p:set>
                                    <p:animEffect transition="in" filter="fade">
                                      <p:cBhvr>
                                        <p:cTn id="48" dur="500"/>
                                        <p:tgtEl>
                                          <p:spTgt spid="6">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1CB9521F-3150-425D-8DFF-1542B7D55E00}"/>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r>
              <a:rPr lang="en-US" sz="3200" dirty="0">
                <a:latin typeface="Bodoni MT" panose="02070603080606020203" pitchFamily="18" charset="0"/>
              </a:rPr>
              <a:t>Present your team’s inciting incident at 2:10PM Eastern</a:t>
            </a:r>
          </a:p>
          <a:p>
            <a:endParaRPr lang="en-US" sz="3200" dirty="0">
              <a:latin typeface="Bodoni MT" panose="02070603080606020203" pitchFamily="18" charset="0"/>
            </a:endParaRPr>
          </a:p>
          <a:p>
            <a:r>
              <a:rPr lang="en-US" sz="3200" dirty="0">
                <a:latin typeface="Bodoni MT" panose="02070603080606020203" pitchFamily="18" charset="0"/>
              </a:rPr>
              <a:t>Novelist: Write a synopsis then write a tagline, based on your team’s inciting incident. </a:t>
            </a:r>
          </a:p>
          <a:p>
            <a:r>
              <a:rPr lang="en-US" sz="3200" dirty="0">
                <a:latin typeface="Bodoni MT" panose="02070603080606020203" pitchFamily="18" charset="0"/>
              </a:rPr>
              <a:t>Playwright: Write a sample of the stage directions happening within your team’s inciting incident.</a:t>
            </a:r>
          </a:p>
          <a:p>
            <a:r>
              <a:rPr lang="en-US" sz="3200" dirty="0">
                <a:latin typeface="Bodoni MT" panose="02070603080606020203" pitchFamily="18" charset="0"/>
              </a:rPr>
              <a:t>Poet: Write the inner monologue of your team’s protagonist.</a:t>
            </a:r>
          </a:p>
        </p:txBody>
      </p:sp>
      <p:sp>
        <p:nvSpPr>
          <p:cNvPr id="5" name="Title 5">
            <a:extLst>
              <a:ext uri="{FF2B5EF4-FFF2-40B4-BE49-F238E27FC236}">
                <a16:creationId xmlns:a16="http://schemas.microsoft.com/office/drawing/2014/main" id="{0579D22F-6B6A-417D-8654-8DF8DC66FCB9}"/>
              </a:ext>
            </a:extLst>
          </p:cNvPr>
          <p:cNvSpPr>
            <a:spLocks noGrp="1"/>
          </p:cNvSpPr>
          <p:nvPr>
            <p:ph type="title"/>
          </p:nvPr>
        </p:nvSpPr>
        <p:spPr>
          <a:xfrm>
            <a:off x="0" y="-1"/>
            <a:ext cx="12192000" cy="1905000"/>
          </a:xfrm>
        </p:spPr>
        <p:txBody>
          <a:bodyPr/>
          <a:lstStyle/>
          <a:p>
            <a:pPr algn="ctr"/>
            <a:r>
              <a:rPr lang="en-US" b="1" dirty="0">
                <a:solidFill>
                  <a:schemeClr val="tx1"/>
                </a:solidFill>
                <a:latin typeface="Broadway" panose="04040905080B02020502" pitchFamily="82" charset="0"/>
                <a:ea typeface="Cambria" panose="02040503050406030204" pitchFamily="18" charset="0"/>
              </a:rPr>
              <a:t>BREAKOUT: HOW HAVE your law breaker BROKEN THE WORLD/stasis?</a:t>
            </a:r>
            <a:endParaRPr lang="en-US" b="1" dirty="0">
              <a:solidFill>
                <a:schemeClr val="tx1"/>
              </a:solidFill>
              <a:latin typeface="Broadway" panose="04040905080B02020502" pitchFamily="82" charset="0"/>
            </a:endParaRPr>
          </a:p>
        </p:txBody>
      </p:sp>
    </p:spTree>
    <p:extLst>
      <p:ext uri="{BB962C8B-B14F-4D97-AF65-F5344CB8AC3E}">
        <p14:creationId xmlns:p14="http://schemas.microsoft.com/office/powerpoint/2010/main" val="3072481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10-anomaly_is_everything">
            <a:hlinkClick r:id="" action="ppaction://media"/>
            <a:extLst>
              <a:ext uri="{FF2B5EF4-FFF2-40B4-BE49-F238E27FC236}">
                <a16:creationId xmlns:a16="http://schemas.microsoft.com/office/drawing/2014/main" id="{37DF9D61-F2BD-4C3B-AC2E-04F92B064F4E}"/>
              </a:ext>
            </a:extLst>
          </p:cNvPr>
          <p:cNvPicPr>
            <a:picLocks noChangeAspect="1"/>
          </p:cNvPicPr>
          <p:nvPr>
            <a:audioFile r:link="rId1"/>
            <p:extLst>
              <p:ext uri="{DAA4B4D4-6D71-4841-9C94-3DE7FCFB9230}">
                <p14:media xmlns:p14="http://schemas.microsoft.com/office/powerpoint/2010/main" r:embed="rId2">
                  <p14:trim st="127000"/>
                </p14:media>
              </p:ext>
            </p:extLst>
          </p:nvPr>
        </p:nvPicPr>
        <p:blipFill>
          <a:blip r:embed="rId4"/>
          <a:stretch>
            <a:fillRect/>
          </a:stretch>
        </p:blipFill>
        <p:spPr>
          <a:xfrm>
            <a:off x="5791200" y="3124200"/>
            <a:ext cx="609600" cy="609600"/>
          </a:xfrm>
          <a:prstGeom prst="rect">
            <a:avLst/>
          </a:prstGeom>
        </p:spPr>
      </p:pic>
      <p:sp>
        <p:nvSpPr>
          <p:cNvPr id="5" name="TextBox 4">
            <a:extLst>
              <a:ext uri="{FF2B5EF4-FFF2-40B4-BE49-F238E27FC236}">
                <a16:creationId xmlns:a16="http://schemas.microsoft.com/office/drawing/2014/main" id="{756490CF-0E04-4512-9F54-97B387E2832F}"/>
              </a:ext>
            </a:extLst>
          </p:cNvPr>
          <p:cNvSpPr txBox="1"/>
          <p:nvPr/>
        </p:nvSpPr>
        <p:spPr>
          <a:xfrm>
            <a:off x="901148" y="1859339"/>
            <a:ext cx="10389704" cy="3139321"/>
          </a:xfrm>
          <a:prstGeom prst="rect">
            <a:avLst/>
          </a:prstGeom>
          <a:noFill/>
        </p:spPr>
        <p:txBody>
          <a:bodyPr wrap="square">
            <a:spAutoFit/>
          </a:bodyPr>
          <a:lstStyle/>
          <a:p>
            <a:pPr algn="ctr"/>
            <a:r>
              <a:rPr lang="en-US" sz="6600" dirty="0">
                <a:latin typeface="Bodoni MT" panose="02070603080606020203" pitchFamily="18" charset="0"/>
              </a:rPr>
              <a:t>BREAKIN:</a:t>
            </a:r>
          </a:p>
          <a:p>
            <a:pPr algn="ctr"/>
            <a:r>
              <a:rPr lang="en-US" sz="6600" dirty="0">
                <a:latin typeface="Bodoni MT" panose="02070603080606020203" pitchFamily="18" charset="0"/>
              </a:rPr>
              <a:t>TO</a:t>
            </a:r>
          </a:p>
          <a:p>
            <a:pPr algn="ctr"/>
            <a:r>
              <a:rPr lang="en-US" sz="6600" dirty="0">
                <a:latin typeface="Bodoni MT" panose="02070603080606020203" pitchFamily="18" charset="0"/>
              </a:rPr>
              <a:t>SONG!</a:t>
            </a:r>
          </a:p>
        </p:txBody>
      </p:sp>
    </p:spTree>
    <p:extLst>
      <p:ext uri="{BB962C8B-B14F-4D97-AF65-F5344CB8AC3E}">
        <p14:creationId xmlns:p14="http://schemas.microsoft.com/office/powerpoint/2010/main" val="13037136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12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5">
            <a:extLst>
              <a:ext uri="{FF2B5EF4-FFF2-40B4-BE49-F238E27FC236}">
                <a16:creationId xmlns:a16="http://schemas.microsoft.com/office/drawing/2014/main" id="{63B647E0-081C-475D-94F2-1A75FC111F0C}"/>
              </a:ext>
            </a:extLst>
          </p:cNvPr>
          <p:cNvSpPr>
            <a:spLocks noGrp="1"/>
          </p:cNvSpPr>
          <p:nvPr>
            <p:ph type="title"/>
          </p:nvPr>
        </p:nvSpPr>
        <p:spPr>
          <a:xfrm>
            <a:off x="0" y="-1"/>
            <a:ext cx="12192000" cy="1905000"/>
          </a:xfrm>
        </p:spPr>
        <p:txBody>
          <a:bodyPr/>
          <a:lstStyle/>
          <a:p>
            <a:pPr algn="ctr"/>
            <a:r>
              <a:rPr lang="en-US" b="1" dirty="0">
                <a:solidFill>
                  <a:schemeClr val="tx1"/>
                </a:solidFill>
                <a:latin typeface="Broadway" panose="04040905080B02020502" pitchFamily="82" charset="0"/>
                <a:ea typeface="Cambria" panose="02040503050406030204" pitchFamily="18" charset="0"/>
              </a:rPr>
              <a:t>HOW TO NOT MAKE MORE PEOPLE HATE MUSICALS</a:t>
            </a:r>
            <a:endParaRPr lang="en-US" b="1" dirty="0">
              <a:solidFill>
                <a:schemeClr val="tx1"/>
              </a:solidFill>
              <a:latin typeface="Broadway" panose="04040905080B02020502" pitchFamily="82" charset="0"/>
            </a:endParaRPr>
          </a:p>
        </p:txBody>
      </p:sp>
      <p:sp>
        <p:nvSpPr>
          <p:cNvPr id="14" name="Content Placeholder 2">
            <a:extLst>
              <a:ext uri="{FF2B5EF4-FFF2-40B4-BE49-F238E27FC236}">
                <a16:creationId xmlns:a16="http://schemas.microsoft.com/office/drawing/2014/main" id="{CA2A27FC-F092-4E27-8D03-0840EE40E692}"/>
              </a:ext>
            </a:extLst>
          </p:cNvPr>
          <p:cNvSpPr txBox="1">
            <a:spLocks/>
          </p:cNvSpPr>
          <p:nvPr/>
        </p:nvSpPr>
        <p:spPr>
          <a:xfrm>
            <a:off x="838200" y="1825625"/>
            <a:ext cx="7229168"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Bodoni MT" panose="02070603080606020203" pitchFamily="18" charset="0"/>
              </a:rPr>
              <a:t>Actually…</a:t>
            </a:r>
          </a:p>
          <a:p>
            <a:r>
              <a:rPr lang="en-US" dirty="0">
                <a:latin typeface="Bodoni MT" panose="02070603080606020203" pitchFamily="18" charset="0"/>
              </a:rPr>
              <a:t>David Quang Pham is not qualified to teach how to or how not to </a:t>
            </a:r>
            <a:r>
              <a:rPr lang="en-US" i="1" dirty="0">
                <a:latin typeface="Bodoni MT" panose="02070603080606020203" pitchFamily="18" charset="0"/>
              </a:rPr>
              <a:t>break into song</a:t>
            </a:r>
          </a:p>
          <a:p>
            <a:r>
              <a:rPr lang="en-US" dirty="0">
                <a:latin typeface="Bodoni MT" panose="02070603080606020203" pitchFamily="18" charset="0"/>
              </a:rPr>
              <a:t>Nor does he care if he annoys the masses</a:t>
            </a:r>
          </a:p>
          <a:p>
            <a:r>
              <a:rPr lang="en-US" dirty="0">
                <a:latin typeface="Bodoni MT" panose="02070603080606020203" pitchFamily="18" charset="0"/>
              </a:rPr>
              <a:t>Okay, maybe he does but he pretends not to</a:t>
            </a:r>
          </a:p>
          <a:p>
            <a:r>
              <a:rPr lang="en-US" dirty="0">
                <a:latin typeface="Bodoni MT" panose="02070603080606020203" pitchFamily="18" charset="0"/>
              </a:rPr>
              <a:t>It is just too fun to break out into song</a:t>
            </a:r>
          </a:p>
          <a:p>
            <a:r>
              <a:rPr lang="en-US" dirty="0">
                <a:latin typeface="Bodoni MT" panose="02070603080606020203" pitchFamily="18" charset="0"/>
              </a:rPr>
              <a:t>He is not nearly a musical writer as he is an opera one</a:t>
            </a:r>
          </a:p>
        </p:txBody>
      </p:sp>
      <p:pic>
        <p:nvPicPr>
          <p:cNvPr id="7170" name="Picture 2" descr="I really hate musicals: funny">
            <a:extLst>
              <a:ext uri="{FF2B5EF4-FFF2-40B4-BE49-F238E27FC236}">
                <a16:creationId xmlns:a16="http://schemas.microsoft.com/office/drawing/2014/main" id="{921C700C-4FB1-49F2-A166-0C8B957909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67368" y="1483147"/>
            <a:ext cx="4124632" cy="50362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8147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fade">
                                      <p:cBhvr>
                                        <p:cTn id="7" dur="500"/>
                                        <p:tgtEl>
                                          <p:spTgt spid="1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4">
                                            <p:txEl>
                                              <p:pRg st="1" end="1"/>
                                            </p:txEl>
                                          </p:spTgt>
                                        </p:tgtEl>
                                        <p:attrNameLst>
                                          <p:attrName>style.visibility</p:attrName>
                                        </p:attrNameLst>
                                      </p:cBhvr>
                                      <p:to>
                                        <p:strVal val="visible"/>
                                      </p:to>
                                    </p:set>
                                    <p:anim calcmode="lin" valueType="num">
                                      <p:cBhvr additive="base">
                                        <p:cTn id="12" dur="500" fill="hold"/>
                                        <p:tgtEl>
                                          <p:spTgt spid="14">
                                            <p:txEl>
                                              <p:pRg st="1" end="1"/>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1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1" presetClass="entr" presetSubtype="1" fill="hold" nodeType="clickEffect">
                                  <p:stCondLst>
                                    <p:cond delay="0"/>
                                  </p:stCondLst>
                                  <p:childTnLst>
                                    <p:set>
                                      <p:cBhvr>
                                        <p:cTn id="17" dur="1" fill="hold">
                                          <p:stCondLst>
                                            <p:cond delay="0"/>
                                          </p:stCondLst>
                                        </p:cTn>
                                        <p:tgtEl>
                                          <p:spTgt spid="14">
                                            <p:txEl>
                                              <p:pRg st="2" end="2"/>
                                            </p:txEl>
                                          </p:spTgt>
                                        </p:tgtEl>
                                        <p:attrNameLst>
                                          <p:attrName>style.visibility</p:attrName>
                                        </p:attrNameLst>
                                      </p:cBhvr>
                                      <p:to>
                                        <p:strVal val="visible"/>
                                      </p:to>
                                    </p:set>
                                    <p:animEffect transition="in" filter="wheel(1)">
                                      <p:cBhvr>
                                        <p:cTn id="18" dur="1000"/>
                                        <p:tgtEl>
                                          <p:spTgt spid="14">
                                            <p:txEl>
                                              <p:pRg st="2" end="2"/>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31" presetClass="entr" presetSubtype="0" fill="hold" nodeType="clickEffect">
                                  <p:stCondLst>
                                    <p:cond delay="0"/>
                                  </p:stCondLst>
                                  <p:childTnLst>
                                    <p:set>
                                      <p:cBhvr>
                                        <p:cTn id="22" dur="1" fill="hold">
                                          <p:stCondLst>
                                            <p:cond delay="0"/>
                                          </p:stCondLst>
                                        </p:cTn>
                                        <p:tgtEl>
                                          <p:spTgt spid="14">
                                            <p:txEl>
                                              <p:pRg st="3" end="3"/>
                                            </p:txEl>
                                          </p:spTgt>
                                        </p:tgtEl>
                                        <p:attrNameLst>
                                          <p:attrName>style.visibility</p:attrName>
                                        </p:attrNameLst>
                                      </p:cBhvr>
                                      <p:to>
                                        <p:strVal val="visible"/>
                                      </p:to>
                                    </p:set>
                                    <p:anim calcmode="lin" valueType="num">
                                      <p:cBhvr>
                                        <p:cTn id="23" dur="1000" fill="hold"/>
                                        <p:tgtEl>
                                          <p:spTgt spid="14">
                                            <p:txEl>
                                              <p:pRg st="3" end="3"/>
                                            </p:txEl>
                                          </p:spTgt>
                                        </p:tgtEl>
                                        <p:attrNameLst>
                                          <p:attrName>ppt_w</p:attrName>
                                        </p:attrNameLst>
                                      </p:cBhvr>
                                      <p:tavLst>
                                        <p:tav tm="0">
                                          <p:val>
                                            <p:fltVal val="0"/>
                                          </p:val>
                                        </p:tav>
                                        <p:tav tm="100000">
                                          <p:val>
                                            <p:strVal val="#ppt_w"/>
                                          </p:val>
                                        </p:tav>
                                      </p:tavLst>
                                    </p:anim>
                                    <p:anim calcmode="lin" valueType="num">
                                      <p:cBhvr>
                                        <p:cTn id="24" dur="1000" fill="hold"/>
                                        <p:tgtEl>
                                          <p:spTgt spid="14">
                                            <p:txEl>
                                              <p:pRg st="3" end="3"/>
                                            </p:txEl>
                                          </p:spTgt>
                                        </p:tgtEl>
                                        <p:attrNameLst>
                                          <p:attrName>ppt_h</p:attrName>
                                        </p:attrNameLst>
                                      </p:cBhvr>
                                      <p:tavLst>
                                        <p:tav tm="0">
                                          <p:val>
                                            <p:fltVal val="0"/>
                                          </p:val>
                                        </p:tav>
                                        <p:tav tm="100000">
                                          <p:val>
                                            <p:strVal val="#ppt_h"/>
                                          </p:val>
                                        </p:tav>
                                      </p:tavLst>
                                    </p:anim>
                                    <p:anim calcmode="lin" valueType="num">
                                      <p:cBhvr>
                                        <p:cTn id="25" dur="1000" fill="hold"/>
                                        <p:tgtEl>
                                          <p:spTgt spid="14">
                                            <p:txEl>
                                              <p:pRg st="3" end="3"/>
                                            </p:txEl>
                                          </p:spTgt>
                                        </p:tgtEl>
                                        <p:attrNameLst>
                                          <p:attrName>style.rotation</p:attrName>
                                        </p:attrNameLst>
                                      </p:cBhvr>
                                      <p:tavLst>
                                        <p:tav tm="0">
                                          <p:val>
                                            <p:fltVal val="90"/>
                                          </p:val>
                                        </p:tav>
                                        <p:tav tm="100000">
                                          <p:val>
                                            <p:fltVal val="0"/>
                                          </p:val>
                                        </p:tav>
                                      </p:tavLst>
                                    </p:anim>
                                    <p:animEffect transition="in" filter="fade">
                                      <p:cBhvr>
                                        <p:cTn id="26" dur="1000"/>
                                        <p:tgtEl>
                                          <p:spTgt spid="14">
                                            <p:txEl>
                                              <p:pRg st="3" end="3"/>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6" presetClass="entr" presetSubtype="16" fill="hold" nodeType="clickEffect">
                                  <p:stCondLst>
                                    <p:cond delay="0"/>
                                  </p:stCondLst>
                                  <p:childTnLst>
                                    <p:set>
                                      <p:cBhvr>
                                        <p:cTn id="30" dur="1" fill="hold">
                                          <p:stCondLst>
                                            <p:cond delay="0"/>
                                          </p:stCondLst>
                                        </p:cTn>
                                        <p:tgtEl>
                                          <p:spTgt spid="14">
                                            <p:txEl>
                                              <p:pRg st="4" end="4"/>
                                            </p:txEl>
                                          </p:spTgt>
                                        </p:tgtEl>
                                        <p:attrNameLst>
                                          <p:attrName>style.visibility</p:attrName>
                                        </p:attrNameLst>
                                      </p:cBhvr>
                                      <p:to>
                                        <p:strVal val="visible"/>
                                      </p:to>
                                    </p:set>
                                    <p:animEffect transition="in" filter="circle(in)">
                                      <p:cBhvr>
                                        <p:cTn id="31" dur="1000"/>
                                        <p:tgtEl>
                                          <p:spTgt spid="14">
                                            <p:txEl>
                                              <p:pRg st="4" end="4"/>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26" presetClass="entr" presetSubtype="0" fill="hold" nodeType="clickEffect">
                                  <p:stCondLst>
                                    <p:cond delay="0"/>
                                  </p:stCondLst>
                                  <p:childTnLst>
                                    <p:set>
                                      <p:cBhvr>
                                        <p:cTn id="35" dur="1" fill="hold">
                                          <p:stCondLst>
                                            <p:cond delay="0"/>
                                          </p:stCondLst>
                                        </p:cTn>
                                        <p:tgtEl>
                                          <p:spTgt spid="14">
                                            <p:txEl>
                                              <p:pRg st="5" end="5"/>
                                            </p:txEl>
                                          </p:spTgt>
                                        </p:tgtEl>
                                        <p:attrNameLst>
                                          <p:attrName>style.visibility</p:attrName>
                                        </p:attrNameLst>
                                      </p:cBhvr>
                                      <p:to>
                                        <p:strVal val="visible"/>
                                      </p:to>
                                    </p:set>
                                    <p:animEffect transition="in" filter="wipe(down)">
                                      <p:cBhvr>
                                        <p:cTn id="36" dur="290">
                                          <p:stCondLst>
                                            <p:cond delay="0"/>
                                          </p:stCondLst>
                                        </p:cTn>
                                        <p:tgtEl>
                                          <p:spTgt spid="14">
                                            <p:txEl>
                                              <p:pRg st="5" end="5"/>
                                            </p:txEl>
                                          </p:spTgt>
                                        </p:tgtEl>
                                      </p:cBhvr>
                                    </p:animEffect>
                                    <p:anim calcmode="lin" valueType="num">
                                      <p:cBhvr>
                                        <p:cTn id="37" dur="911" tmFilter="0,0; 0.14,0.36; 0.43,0.73; 0.71,0.91; 1.0,1.0">
                                          <p:stCondLst>
                                            <p:cond delay="0"/>
                                          </p:stCondLst>
                                        </p:cTn>
                                        <p:tgtEl>
                                          <p:spTgt spid="14">
                                            <p:txEl>
                                              <p:pRg st="5" end="5"/>
                                            </p:txEl>
                                          </p:spTgt>
                                        </p:tgtEl>
                                        <p:attrNameLst>
                                          <p:attrName>ppt_x</p:attrName>
                                        </p:attrNameLst>
                                      </p:cBhvr>
                                      <p:tavLst>
                                        <p:tav tm="0">
                                          <p:val>
                                            <p:strVal val="#ppt_x-0.25"/>
                                          </p:val>
                                        </p:tav>
                                        <p:tav tm="100000">
                                          <p:val>
                                            <p:strVal val="#ppt_x"/>
                                          </p:val>
                                        </p:tav>
                                      </p:tavLst>
                                    </p:anim>
                                    <p:anim calcmode="lin" valueType="num">
                                      <p:cBhvr>
                                        <p:cTn id="38" dur="332" tmFilter="0.0,0.0; 0.25,0.07; 0.50,0.2; 0.75,0.467; 1.0,1.0">
                                          <p:stCondLst>
                                            <p:cond delay="0"/>
                                          </p:stCondLst>
                                        </p:cTn>
                                        <p:tgtEl>
                                          <p:spTgt spid="14">
                                            <p:txEl>
                                              <p:pRg st="5" end="5"/>
                                            </p:txEl>
                                          </p:spTgt>
                                        </p:tgtEl>
                                        <p:attrNameLst>
                                          <p:attrName>ppt_y</p:attrName>
                                        </p:attrNameLst>
                                      </p:cBhvr>
                                      <p:tavLst>
                                        <p:tav tm="0" fmla="#ppt_y-sin(pi*$)/3">
                                          <p:val>
                                            <p:fltVal val="0.5"/>
                                          </p:val>
                                        </p:tav>
                                        <p:tav tm="100000">
                                          <p:val>
                                            <p:fltVal val="1"/>
                                          </p:val>
                                        </p:tav>
                                      </p:tavLst>
                                    </p:anim>
                                    <p:anim calcmode="lin" valueType="num">
                                      <p:cBhvr>
                                        <p:cTn id="39" dur="332" tmFilter="0, 0; 0.125,0.2665; 0.25,0.4; 0.375,0.465; 0.5,0.5;  0.625,0.535; 0.75,0.6; 0.875,0.7335; 1,1">
                                          <p:stCondLst>
                                            <p:cond delay="332"/>
                                          </p:stCondLst>
                                        </p:cTn>
                                        <p:tgtEl>
                                          <p:spTgt spid="14">
                                            <p:txEl>
                                              <p:pRg st="5" end="5"/>
                                            </p:txEl>
                                          </p:spTgt>
                                        </p:tgtEl>
                                        <p:attrNameLst>
                                          <p:attrName>ppt_y</p:attrName>
                                        </p:attrNameLst>
                                      </p:cBhvr>
                                      <p:tavLst>
                                        <p:tav tm="0" fmla="#ppt_y-sin(pi*$)/9">
                                          <p:val>
                                            <p:fltVal val="0"/>
                                          </p:val>
                                        </p:tav>
                                        <p:tav tm="100000">
                                          <p:val>
                                            <p:fltVal val="1"/>
                                          </p:val>
                                        </p:tav>
                                      </p:tavLst>
                                    </p:anim>
                                    <p:anim calcmode="lin" valueType="num">
                                      <p:cBhvr>
                                        <p:cTn id="40" dur="166" tmFilter="0, 0; 0.125,0.2665; 0.25,0.4; 0.375,0.465; 0.5,0.5;  0.625,0.535; 0.75,0.6; 0.875,0.7335; 1,1">
                                          <p:stCondLst>
                                            <p:cond delay="662"/>
                                          </p:stCondLst>
                                        </p:cTn>
                                        <p:tgtEl>
                                          <p:spTgt spid="14">
                                            <p:txEl>
                                              <p:pRg st="5" end="5"/>
                                            </p:txEl>
                                          </p:spTgt>
                                        </p:tgtEl>
                                        <p:attrNameLst>
                                          <p:attrName>ppt_y</p:attrName>
                                        </p:attrNameLst>
                                      </p:cBhvr>
                                      <p:tavLst>
                                        <p:tav tm="0" fmla="#ppt_y-sin(pi*$)/27">
                                          <p:val>
                                            <p:fltVal val="0"/>
                                          </p:val>
                                        </p:tav>
                                        <p:tav tm="100000">
                                          <p:val>
                                            <p:fltVal val="1"/>
                                          </p:val>
                                        </p:tav>
                                      </p:tavLst>
                                    </p:anim>
                                    <p:anim calcmode="lin" valueType="num">
                                      <p:cBhvr>
                                        <p:cTn id="41" dur="82" tmFilter="0, 0; 0.125,0.2665; 0.25,0.4; 0.375,0.465; 0.5,0.5;  0.625,0.535; 0.75,0.6; 0.875,0.7335; 1,1">
                                          <p:stCondLst>
                                            <p:cond delay="828"/>
                                          </p:stCondLst>
                                        </p:cTn>
                                        <p:tgtEl>
                                          <p:spTgt spid="14">
                                            <p:txEl>
                                              <p:pRg st="5" end="5"/>
                                            </p:txEl>
                                          </p:spTgt>
                                        </p:tgtEl>
                                        <p:attrNameLst>
                                          <p:attrName>ppt_y</p:attrName>
                                        </p:attrNameLst>
                                      </p:cBhvr>
                                      <p:tavLst>
                                        <p:tav tm="0" fmla="#ppt_y-sin(pi*$)/81">
                                          <p:val>
                                            <p:fltVal val="0"/>
                                          </p:val>
                                        </p:tav>
                                        <p:tav tm="100000">
                                          <p:val>
                                            <p:fltVal val="1"/>
                                          </p:val>
                                        </p:tav>
                                      </p:tavLst>
                                    </p:anim>
                                    <p:animScale>
                                      <p:cBhvr>
                                        <p:cTn id="42" dur="13">
                                          <p:stCondLst>
                                            <p:cond delay="325"/>
                                          </p:stCondLst>
                                        </p:cTn>
                                        <p:tgtEl>
                                          <p:spTgt spid="14">
                                            <p:txEl>
                                              <p:pRg st="5" end="5"/>
                                            </p:txEl>
                                          </p:spTgt>
                                        </p:tgtEl>
                                      </p:cBhvr>
                                      <p:to x="100000" y="60000"/>
                                    </p:animScale>
                                    <p:animScale>
                                      <p:cBhvr>
                                        <p:cTn id="43" dur="83" decel="50000">
                                          <p:stCondLst>
                                            <p:cond delay="338"/>
                                          </p:stCondLst>
                                        </p:cTn>
                                        <p:tgtEl>
                                          <p:spTgt spid="14">
                                            <p:txEl>
                                              <p:pRg st="5" end="5"/>
                                            </p:txEl>
                                          </p:spTgt>
                                        </p:tgtEl>
                                      </p:cBhvr>
                                      <p:to x="100000" y="100000"/>
                                    </p:animScale>
                                    <p:animScale>
                                      <p:cBhvr>
                                        <p:cTn id="44" dur="13">
                                          <p:stCondLst>
                                            <p:cond delay="656"/>
                                          </p:stCondLst>
                                        </p:cTn>
                                        <p:tgtEl>
                                          <p:spTgt spid="14">
                                            <p:txEl>
                                              <p:pRg st="5" end="5"/>
                                            </p:txEl>
                                          </p:spTgt>
                                        </p:tgtEl>
                                      </p:cBhvr>
                                      <p:to x="100000" y="80000"/>
                                    </p:animScale>
                                    <p:animScale>
                                      <p:cBhvr>
                                        <p:cTn id="45" dur="83" decel="50000">
                                          <p:stCondLst>
                                            <p:cond delay="669"/>
                                          </p:stCondLst>
                                        </p:cTn>
                                        <p:tgtEl>
                                          <p:spTgt spid="14">
                                            <p:txEl>
                                              <p:pRg st="5" end="5"/>
                                            </p:txEl>
                                          </p:spTgt>
                                        </p:tgtEl>
                                      </p:cBhvr>
                                      <p:to x="100000" y="100000"/>
                                    </p:animScale>
                                    <p:animScale>
                                      <p:cBhvr>
                                        <p:cTn id="46" dur="13">
                                          <p:stCondLst>
                                            <p:cond delay="821"/>
                                          </p:stCondLst>
                                        </p:cTn>
                                        <p:tgtEl>
                                          <p:spTgt spid="14">
                                            <p:txEl>
                                              <p:pRg st="5" end="5"/>
                                            </p:txEl>
                                          </p:spTgt>
                                        </p:tgtEl>
                                      </p:cBhvr>
                                      <p:to x="100000" y="90000"/>
                                    </p:animScale>
                                    <p:animScale>
                                      <p:cBhvr>
                                        <p:cTn id="47" dur="83" decel="50000">
                                          <p:stCondLst>
                                            <p:cond delay="834"/>
                                          </p:stCondLst>
                                        </p:cTn>
                                        <p:tgtEl>
                                          <p:spTgt spid="14">
                                            <p:txEl>
                                              <p:pRg st="5" end="5"/>
                                            </p:txEl>
                                          </p:spTgt>
                                        </p:tgtEl>
                                      </p:cBhvr>
                                      <p:to x="100000" y="100000"/>
                                    </p:animScale>
                                    <p:animScale>
                                      <p:cBhvr>
                                        <p:cTn id="48" dur="13">
                                          <p:stCondLst>
                                            <p:cond delay="904"/>
                                          </p:stCondLst>
                                        </p:cTn>
                                        <p:tgtEl>
                                          <p:spTgt spid="14">
                                            <p:txEl>
                                              <p:pRg st="5" end="5"/>
                                            </p:txEl>
                                          </p:spTgt>
                                        </p:tgtEl>
                                      </p:cBhvr>
                                      <p:to x="100000" y="95000"/>
                                    </p:animScale>
                                    <p:animScale>
                                      <p:cBhvr>
                                        <p:cTn id="49" dur="83" decel="50000">
                                          <p:stCondLst>
                                            <p:cond delay="917"/>
                                          </p:stCondLst>
                                        </p:cTn>
                                        <p:tgtEl>
                                          <p:spTgt spid="14">
                                            <p:txEl>
                                              <p:pRg st="5" end="5"/>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5">
            <a:extLst>
              <a:ext uri="{FF2B5EF4-FFF2-40B4-BE49-F238E27FC236}">
                <a16:creationId xmlns:a16="http://schemas.microsoft.com/office/drawing/2014/main" id="{63B647E0-081C-475D-94F2-1A75FC111F0C}"/>
              </a:ext>
            </a:extLst>
          </p:cNvPr>
          <p:cNvSpPr>
            <a:spLocks noGrp="1"/>
          </p:cNvSpPr>
          <p:nvPr>
            <p:ph type="title"/>
          </p:nvPr>
        </p:nvSpPr>
        <p:spPr>
          <a:xfrm>
            <a:off x="1143001" y="-1"/>
            <a:ext cx="9905998" cy="1905000"/>
          </a:xfrm>
        </p:spPr>
        <p:txBody>
          <a:bodyPr/>
          <a:lstStyle/>
          <a:p>
            <a:pPr algn="ctr"/>
            <a:r>
              <a:rPr lang="en-US" b="1" dirty="0">
                <a:solidFill>
                  <a:schemeClr val="tx1"/>
                </a:solidFill>
                <a:latin typeface="Broadway" panose="04040905080B02020502" pitchFamily="82" charset="0"/>
                <a:ea typeface="Cambria" panose="02040503050406030204" pitchFamily="18" charset="0"/>
              </a:rPr>
              <a:t>What’s the point of a theatrical song?</a:t>
            </a:r>
            <a:endParaRPr lang="en-US" b="1" dirty="0">
              <a:solidFill>
                <a:schemeClr val="tx1"/>
              </a:solidFill>
              <a:latin typeface="Broadway" panose="04040905080B02020502" pitchFamily="82" charset="0"/>
            </a:endParaRPr>
          </a:p>
        </p:txBody>
      </p:sp>
      <p:sp>
        <p:nvSpPr>
          <p:cNvPr id="4" name="Content Placeholder 2">
            <a:extLst>
              <a:ext uri="{FF2B5EF4-FFF2-40B4-BE49-F238E27FC236}">
                <a16:creationId xmlns:a16="http://schemas.microsoft.com/office/drawing/2014/main" id="{28C58A39-27EE-41C3-86BE-AAC055A59CDE}"/>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800" dirty="0">
                <a:latin typeface="Bodoni MT" panose="02070603080606020203" pitchFamily="18" charset="0"/>
              </a:rPr>
              <a:t>♫ establishes the setting</a:t>
            </a:r>
          </a:p>
          <a:p>
            <a:r>
              <a:rPr lang="en-US" sz="2800" dirty="0">
                <a:latin typeface="Bodoni MT" panose="02070603080606020203" pitchFamily="18" charset="0"/>
              </a:rPr>
              <a:t>♫ creates the mood and ambiance</a:t>
            </a:r>
          </a:p>
          <a:p>
            <a:r>
              <a:rPr lang="en-US" sz="2800" dirty="0">
                <a:latin typeface="Bodoni MT" panose="02070603080606020203" pitchFamily="18" charset="0"/>
              </a:rPr>
              <a:t>♫ conveys a strong emotional undertone</a:t>
            </a:r>
          </a:p>
          <a:p>
            <a:r>
              <a:rPr lang="en-US" sz="2800" dirty="0">
                <a:latin typeface="Bodoni MT" panose="02070603080606020203" pitchFamily="18" charset="0"/>
              </a:rPr>
              <a:t>♫ develops the character</a:t>
            </a:r>
          </a:p>
          <a:p>
            <a:r>
              <a:rPr lang="en-US" sz="2800" dirty="0">
                <a:latin typeface="Bodoni MT" panose="02070603080606020203" pitchFamily="18" charset="0"/>
              </a:rPr>
              <a:t>♫ expresses the conflict</a:t>
            </a:r>
          </a:p>
          <a:p>
            <a:r>
              <a:rPr lang="en-US" sz="2800" dirty="0">
                <a:latin typeface="Bodoni MT" panose="02070603080606020203" pitchFamily="18" charset="0"/>
              </a:rPr>
              <a:t>♫ provides comic relief</a:t>
            </a:r>
          </a:p>
          <a:p>
            <a:r>
              <a:rPr lang="en-US" sz="2800" dirty="0">
                <a:latin typeface="Bodoni MT" panose="02070603080606020203" pitchFamily="18" charset="0"/>
              </a:rPr>
              <a:t>♫ gives an anthem</a:t>
            </a:r>
          </a:p>
          <a:p>
            <a:r>
              <a:rPr lang="en-US" sz="2800" dirty="0">
                <a:latin typeface="Bodoni MT" panose="02070603080606020203" pitchFamily="18" charset="0"/>
              </a:rPr>
              <a:t>♫ pushes the plot</a:t>
            </a:r>
          </a:p>
          <a:p>
            <a:endParaRPr lang="en-US" sz="2800" dirty="0">
              <a:latin typeface="Bodoni MT" panose="02070603080606020203" pitchFamily="18" charset="0"/>
            </a:endParaRPr>
          </a:p>
        </p:txBody>
      </p:sp>
      <p:pic>
        <p:nvPicPr>
          <p:cNvPr id="2" name="Online Media 1" title="Always Look on the Bright Side of Life">
            <a:hlinkClick r:id="" action="ppaction://media"/>
            <a:extLst>
              <a:ext uri="{FF2B5EF4-FFF2-40B4-BE49-F238E27FC236}">
                <a16:creationId xmlns:a16="http://schemas.microsoft.com/office/drawing/2014/main" id="{1A8773F8-8B17-4D13-B8AF-DA6A04657E2B}"/>
              </a:ext>
            </a:extLst>
          </p:cNvPr>
          <p:cNvPicPr>
            <a:picLocks noRot="1" noChangeAspect="1"/>
          </p:cNvPicPr>
          <p:nvPr>
            <a:videoFile r:link="rId1"/>
          </p:nvPr>
        </p:nvPicPr>
        <p:blipFill>
          <a:blip r:embed="rId3"/>
          <a:stretch>
            <a:fillRect/>
          </a:stretch>
        </p:blipFill>
        <p:spPr>
          <a:xfrm>
            <a:off x="6096000" y="3413760"/>
            <a:ext cx="6096000" cy="3444240"/>
          </a:xfrm>
          <a:prstGeom prst="rect">
            <a:avLst/>
          </a:prstGeom>
        </p:spPr>
      </p:pic>
    </p:spTree>
    <p:extLst>
      <p:ext uri="{BB962C8B-B14F-4D97-AF65-F5344CB8AC3E}">
        <p14:creationId xmlns:p14="http://schemas.microsoft.com/office/powerpoint/2010/main" val="1152763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nline Media 1" title="Elaine Paige -Nobody's Side -Royal Albert Hall, 1985">
            <a:hlinkClick r:id="" action="ppaction://media"/>
            <a:extLst>
              <a:ext uri="{FF2B5EF4-FFF2-40B4-BE49-F238E27FC236}">
                <a16:creationId xmlns:a16="http://schemas.microsoft.com/office/drawing/2014/main" id="{C505BE1C-0FEE-4DE2-8181-D800421A2372}"/>
              </a:ext>
            </a:extLst>
          </p:cNvPr>
          <p:cNvPicPr>
            <a:picLocks noRot="1" noChangeAspect="1"/>
          </p:cNvPicPr>
          <p:nvPr>
            <a:videoFile r:link="rId1"/>
          </p:nvPr>
        </p:nvPicPr>
        <p:blipFill>
          <a:blip r:embed="rId3"/>
          <a:stretch>
            <a:fillRect/>
          </a:stretch>
        </p:blipFill>
        <p:spPr>
          <a:xfrm>
            <a:off x="1524000" y="0"/>
            <a:ext cx="9143999" cy="6858000"/>
          </a:xfrm>
          <a:prstGeom prst="rect">
            <a:avLst/>
          </a:prstGeom>
        </p:spPr>
      </p:pic>
    </p:spTree>
    <p:extLst>
      <p:ext uri="{BB962C8B-B14F-4D97-AF65-F5344CB8AC3E}">
        <p14:creationId xmlns:p14="http://schemas.microsoft.com/office/powerpoint/2010/main" val="3066384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nline Media 2" title="Bring in 'da Noise, Bring in 'da Funk - Bucket Drum / Tap Dance Routine (1997) - MDA Telethon">
            <a:hlinkClick r:id="" action="ppaction://media"/>
            <a:extLst>
              <a:ext uri="{FF2B5EF4-FFF2-40B4-BE49-F238E27FC236}">
                <a16:creationId xmlns:a16="http://schemas.microsoft.com/office/drawing/2014/main" id="{E74B75E3-1DAD-4648-8180-3B5CC8AFE0FC}"/>
              </a:ext>
            </a:extLst>
          </p:cNvPr>
          <p:cNvPicPr>
            <a:picLocks noRot="1" noChangeAspect="1"/>
          </p:cNvPicPr>
          <p:nvPr>
            <a:videoFile r:link="rId1"/>
          </p:nvPr>
        </p:nvPicPr>
        <p:blipFill>
          <a:blip r:embed="rId3"/>
          <a:stretch>
            <a:fillRect/>
          </a:stretch>
        </p:blipFill>
        <p:spPr>
          <a:xfrm>
            <a:off x="190500" y="92392"/>
            <a:ext cx="11811000" cy="6673215"/>
          </a:xfrm>
          <a:prstGeom prst="rect">
            <a:avLst/>
          </a:prstGeom>
        </p:spPr>
      </p:pic>
    </p:spTree>
    <p:extLst>
      <p:ext uri="{BB962C8B-B14F-4D97-AF65-F5344CB8AC3E}">
        <p14:creationId xmlns:p14="http://schemas.microsoft.com/office/powerpoint/2010/main" val="20787236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2">
            <a:extLst>
              <a:ext uri="{FF2B5EF4-FFF2-40B4-BE49-F238E27FC236}">
                <a16:creationId xmlns:a16="http://schemas.microsoft.com/office/drawing/2014/main" id="{4E0AFEF4-55C1-42D0-8509-A06C17C080D7}"/>
              </a:ext>
            </a:extLst>
          </p:cNvPr>
          <p:cNvSpPr txBox="1">
            <a:spLocks/>
          </p:cNvSpPr>
          <p:nvPr/>
        </p:nvSpPr>
        <p:spPr>
          <a:xfrm>
            <a:off x="838200" y="1825624"/>
            <a:ext cx="10515600" cy="50323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Bodoni MT" panose="02070603080606020203" pitchFamily="18" charset="0"/>
              </a:rPr>
              <a:t>Musical considerations:</a:t>
            </a:r>
          </a:p>
          <a:p>
            <a:pPr lvl="1"/>
            <a:r>
              <a:rPr lang="en-US" dirty="0">
                <a:latin typeface="Bodoni MT" panose="02070603080606020203" pitchFamily="18" charset="0"/>
              </a:rPr>
              <a:t>Action</a:t>
            </a:r>
          </a:p>
          <a:p>
            <a:pPr lvl="1"/>
            <a:r>
              <a:rPr lang="en-US" dirty="0">
                <a:latin typeface="Bodoni MT" panose="02070603080606020203" pitchFamily="18" charset="0"/>
              </a:rPr>
              <a:t>Argument and (Single) Thesis</a:t>
            </a:r>
          </a:p>
          <a:p>
            <a:pPr lvl="1"/>
            <a:r>
              <a:rPr lang="en-US" dirty="0">
                <a:latin typeface="Bodoni MT" panose="02070603080606020203" pitchFamily="18" charset="0"/>
              </a:rPr>
              <a:t>Diction and Rhetoric</a:t>
            </a:r>
          </a:p>
          <a:p>
            <a:pPr lvl="1"/>
            <a:r>
              <a:rPr lang="en-US" dirty="0">
                <a:latin typeface="Bodoni MT" panose="02070603080606020203" pitchFamily="18" charset="0"/>
              </a:rPr>
              <a:t>Rhyme</a:t>
            </a:r>
          </a:p>
          <a:p>
            <a:pPr lvl="1"/>
            <a:r>
              <a:rPr lang="en-US" dirty="0">
                <a:latin typeface="Bodoni MT" panose="02070603080606020203" pitchFamily="18" charset="0"/>
              </a:rPr>
              <a:t>Verse</a:t>
            </a:r>
          </a:p>
          <a:p>
            <a:r>
              <a:rPr lang="en-US" sz="2400" dirty="0">
                <a:latin typeface="Bodoni MT" panose="02070603080606020203" pitchFamily="18" charset="0"/>
              </a:rPr>
              <a:t>David’s beliefs: Lyrics are lyrics through the ears of the beholder and an extension of the beholder’s life.</a:t>
            </a:r>
          </a:p>
          <a:p>
            <a:r>
              <a:rPr lang="en-US" sz="2400" dirty="0">
                <a:latin typeface="Bodoni MT" panose="02070603080606020203" pitchFamily="18" charset="0"/>
              </a:rPr>
              <a:t>David and many composer’s skillset: Any initial lyrics will do. Don’t worry too much about the first draft of a song. It will be a back-and-forth relationship builder between the composer and lyricist.</a:t>
            </a:r>
          </a:p>
          <a:p>
            <a:pPr lvl="2"/>
            <a:endParaRPr lang="en-US" sz="2800" dirty="0">
              <a:latin typeface="Bodoni MT" panose="02070603080606020203" pitchFamily="18" charset="0"/>
            </a:endParaRPr>
          </a:p>
        </p:txBody>
      </p:sp>
      <p:sp>
        <p:nvSpPr>
          <p:cNvPr id="12" name="Title 5">
            <a:extLst>
              <a:ext uri="{FF2B5EF4-FFF2-40B4-BE49-F238E27FC236}">
                <a16:creationId xmlns:a16="http://schemas.microsoft.com/office/drawing/2014/main" id="{63B647E0-081C-475D-94F2-1A75FC111F0C}"/>
              </a:ext>
            </a:extLst>
          </p:cNvPr>
          <p:cNvSpPr>
            <a:spLocks noGrp="1"/>
          </p:cNvSpPr>
          <p:nvPr>
            <p:ph type="title"/>
          </p:nvPr>
        </p:nvSpPr>
        <p:spPr>
          <a:xfrm>
            <a:off x="1143001" y="-1"/>
            <a:ext cx="9905998" cy="1905000"/>
          </a:xfrm>
        </p:spPr>
        <p:txBody>
          <a:bodyPr/>
          <a:lstStyle/>
          <a:p>
            <a:pPr algn="ctr"/>
            <a:r>
              <a:rPr lang="en-US" b="1" dirty="0">
                <a:solidFill>
                  <a:schemeClr val="tx1"/>
                </a:solidFill>
                <a:latin typeface="Broadway" panose="04040905080B02020502" pitchFamily="82" charset="0"/>
                <a:ea typeface="Cambria" panose="02040503050406030204" pitchFamily="18" charset="0"/>
              </a:rPr>
              <a:t>LYRICS</a:t>
            </a:r>
            <a:endParaRPr lang="en-US" b="1" dirty="0">
              <a:solidFill>
                <a:schemeClr val="tx1"/>
              </a:solidFill>
              <a:latin typeface="Broadway" panose="04040905080B02020502" pitchFamily="82" charset="0"/>
            </a:endParaRPr>
          </a:p>
        </p:txBody>
      </p:sp>
    </p:spTree>
    <p:extLst>
      <p:ext uri="{BB962C8B-B14F-4D97-AF65-F5344CB8AC3E}">
        <p14:creationId xmlns:p14="http://schemas.microsoft.com/office/powerpoint/2010/main" val="3139716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randombar(horizontal)">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5">
            <a:extLst>
              <a:ext uri="{FF2B5EF4-FFF2-40B4-BE49-F238E27FC236}">
                <a16:creationId xmlns:a16="http://schemas.microsoft.com/office/drawing/2014/main" id="{3291F60E-D072-428A-9B93-CB83ACEF7DEF}"/>
              </a:ext>
            </a:extLst>
          </p:cNvPr>
          <p:cNvSpPr>
            <a:spLocks noGrp="1"/>
          </p:cNvSpPr>
          <p:nvPr>
            <p:ph type="title"/>
          </p:nvPr>
        </p:nvSpPr>
        <p:spPr>
          <a:xfrm>
            <a:off x="0" y="-1"/>
            <a:ext cx="12192000" cy="1905000"/>
          </a:xfrm>
        </p:spPr>
        <p:txBody>
          <a:bodyPr/>
          <a:lstStyle/>
          <a:p>
            <a:pPr algn="ctr"/>
            <a:r>
              <a:rPr lang="en-US" b="1" dirty="0">
                <a:solidFill>
                  <a:schemeClr val="tx1"/>
                </a:solidFill>
                <a:latin typeface="Broadway" panose="04040905080B02020502" pitchFamily="82" charset="0"/>
                <a:ea typeface="Cambria" panose="02040503050406030204" pitchFamily="18" charset="0"/>
              </a:rPr>
              <a:t>WORDS OF SONG and WORDS OF POEM</a:t>
            </a:r>
            <a:endParaRPr lang="en-US" b="1" dirty="0">
              <a:solidFill>
                <a:schemeClr val="tx1"/>
              </a:solidFill>
              <a:latin typeface="Broadway" panose="04040905080B02020502" pitchFamily="82" charset="0"/>
            </a:endParaRPr>
          </a:p>
        </p:txBody>
      </p:sp>
      <p:graphicFrame>
        <p:nvGraphicFramePr>
          <p:cNvPr id="2" name="Diagram 1">
            <a:extLst>
              <a:ext uri="{FF2B5EF4-FFF2-40B4-BE49-F238E27FC236}">
                <a16:creationId xmlns:a16="http://schemas.microsoft.com/office/drawing/2014/main" id="{76764846-2F2A-4B56-8C96-A71F8697BC66}"/>
              </a:ext>
            </a:extLst>
          </p:cNvPr>
          <p:cNvGraphicFramePr/>
          <p:nvPr>
            <p:extLst>
              <p:ext uri="{D42A27DB-BD31-4B8C-83A1-F6EECF244321}">
                <p14:modId xmlns:p14="http://schemas.microsoft.com/office/powerpoint/2010/main" val="3597308927"/>
              </p:ext>
            </p:extLst>
          </p:nvPr>
        </p:nvGraphicFramePr>
        <p:xfrm>
          <a:off x="2032000" y="1439333"/>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a:extLst>
              <a:ext uri="{FF2B5EF4-FFF2-40B4-BE49-F238E27FC236}">
                <a16:creationId xmlns:a16="http://schemas.microsoft.com/office/drawing/2014/main" id="{5FA19BDE-8E9B-4602-B1E8-2A6D7FC345E1}"/>
              </a:ext>
            </a:extLst>
          </p:cNvPr>
          <p:cNvSpPr txBox="1"/>
          <p:nvPr/>
        </p:nvSpPr>
        <p:spPr>
          <a:xfrm rot="16200000">
            <a:off x="4814538" y="3906371"/>
            <a:ext cx="2562925" cy="461665"/>
          </a:xfrm>
          <a:prstGeom prst="rect">
            <a:avLst/>
          </a:prstGeom>
          <a:noFill/>
        </p:spPr>
        <p:txBody>
          <a:bodyPr wrap="square" rtlCol="0">
            <a:spAutoFit/>
          </a:bodyPr>
          <a:lstStyle/>
          <a:p>
            <a:pPr algn="ctr"/>
            <a:r>
              <a:rPr lang="en-US" sz="2400" dirty="0">
                <a:latin typeface="Bodoni MT" panose="02070603080606020203" pitchFamily="18" charset="0"/>
              </a:rPr>
              <a:t>Mostly everything</a:t>
            </a:r>
          </a:p>
        </p:txBody>
      </p:sp>
    </p:spTree>
    <p:extLst>
      <p:ext uri="{BB962C8B-B14F-4D97-AF65-F5344CB8AC3E}">
        <p14:creationId xmlns:p14="http://schemas.microsoft.com/office/powerpoint/2010/main" val="2086242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anim calcmode="lin" valueType="num">
                                      <p:cBhvr>
                                        <p:cTn id="8" dur="2000" fill="hold"/>
                                        <p:tgtEl>
                                          <p:spTgt spid="2"/>
                                        </p:tgtEl>
                                        <p:attrNameLst>
                                          <p:attrName>ppt_w</p:attrName>
                                        </p:attrNameLst>
                                      </p:cBhvr>
                                      <p:tavLst>
                                        <p:tav tm="0" fmla="#ppt_w*sin(2.5*pi*$)">
                                          <p:val>
                                            <p:fltVal val="0"/>
                                          </p:val>
                                        </p:tav>
                                        <p:tav tm="100000">
                                          <p:val>
                                            <p:fltVal val="1"/>
                                          </p:val>
                                        </p:tav>
                                      </p:tavLst>
                                    </p:anim>
                                    <p:anim calcmode="lin" valueType="num">
                                      <p:cBhvr>
                                        <p:cTn id="9" dur="2000" fill="hold"/>
                                        <p:tgtEl>
                                          <p:spTgt spid="2"/>
                                        </p:tgtEl>
                                        <p:attrNameLst>
                                          <p:attrName>ppt_h</p:attrName>
                                        </p:attrNameLst>
                                      </p:cBhvr>
                                      <p:tavLst>
                                        <p:tav tm="0">
                                          <p:val>
                                            <p:strVal val="#ppt_h"/>
                                          </p:val>
                                        </p:tav>
                                        <p:tav tm="100000">
                                          <p:val>
                                            <p:strVal val="#ppt_h"/>
                                          </p:val>
                                        </p:tav>
                                      </p:tavLst>
                                    </p:anim>
                                  </p:childTnLst>
                                </p:cTn>
                              </p:par>
                            </p:childTnLst>
                          </p:cTn>
                        </p:par>
                        <p:par>
                          <p:cTn id="10" fill="hold">
                            <p:stCondLst>
                              <p:cond delay="2000"/>
                            </p:stCondLst>
                            <p:childTnLst>
                              <p:par>
                                <p:cTn id="11" presetID="10" presetClass="entr" presetSubtype="0"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AsOne/>
      </p:bldGraphic>
      <p:bldP spid="3"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erson in a room&#10;&#10;Description automatically generated with low confidence">
            <a:extLst>
              <a:ext uri="{FF2B5EF4-FFF2-40B4-BE49-F238E27FC236}">
                <a16:creationId xmlns:a16="http://schemas.microsoft.com/office/drawing/2014/main" id="{C6A971EC-65B6-4417-8DD2-0A30006ACD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24800" y="4457698"/>
            <a:ext cx="4267200" cy="2400301"/>
          </a:xfrm>
          <a:prstGeom prst="rect">
            <a:avLst/>
          </a:prstGeom>
        </p:spPr>
      </p:pic>
      <p:sp>
        <p:nvSpPr>
          <p:cNvPr id="11" name="Content Placeholder 2">
            <a:extLst>
              <a:ext uri="{FF2B5EF4-FFF2-40B4-BE49-F238E27FC236}">
                <a16:creationId xmlns:a16="http://schemas.microsoft.com/office/drawing/2014/main" id="{4E0AFEF4-55C1-42D0-8509-A06C17C080D7}"/>
              </a:ext>
            </a:extLst>
          </p:cNvPr>
          <p:cNvSpPr txBox="1">
            <a:spLocks/>
          </p:cNvSpPr>
          <p:nvPr/>
        </p:nvSpPr>
        <p:spPr>
          <a:xfrm>
            <a:off x="838200" y="1825624"/>
            <a:ext cx="10515600" cy="50323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Bodoni MT" panose="02070603080606020203" pitchFamily="18" charset="0"/>
              </a:rPr>
              <a:t>Where do we begin…?</a:t>
            </a:r>
            <a:r>
              <a:rPr lang="en-US" sz="2400" dirty="0">
                <a:latin typeface="Bodoni MT" panose="02070603080606020203" pitchFamily="18" charset="0"/>
              </a:rPr>
              <a:t> “Valence” sung by Quark from TOUR</a:t>
            </a:r>
          </a:p>
          <a:p>
            <a:pPr lvl="1"/>
            <a:r>
              <a:rPr lang="en-US" dirty="0">
                <a:latin typeface="Bodoni MT" panose="02070603080606020203" pitchFamily="18" charset="0"/>
              </a:rPr>
              <a:t>“</a:t>
            </a:r>
            <a:r>
              <a:rPr lang="en-US" sz="2200" dirty="0">
                <a:latin typeface="Bodoni MT" panose="02070603080606020203" pitchFamily="18" charset="0"/>
              </a:rPr>
              <a:t>Spin is an odd magnetic property encompassing quantum electromagnetism </a:t>
            </a:r>
            <a:r>
              <a:rPr lang="en-US" sz="2200" dirty="0" err="1">
                <a:latin typeface="Bodoni MT" panose="02070603080606020203" pitchFamily="18" charset="0"/>
              </a:rPr>
              <a:t>theo</a:t>
            </a:r>
            <a:r>
              <a:rPr lang="en-US" sz="2200" dirty="0">
                <a:latin typeface="Bodoni MT" panose="02070603080606020203" pitchFamily="18" charset="0"/>
              </a:rPr>
              <a:t>— really, we should 'dress the matter here. I need to eigenstate the up-down observable. You’re always in my space?</a:t>
            </a:r>
            <a:br>
              <a:rPr lang="en-US" sz="2200" dirty="0">
                <a:latin typeface="Bodoni MT" panose="02070603080606020203" pitchFamily="18" charset="0"/>
              </a:rPr>
            </a:br>
            <a:r>
              <a:rPr lang="en-US" sz="2200" dirty="0">
                <a:latin typeface="Bodoni MT" panose="02070603080606020203" pitchFamily="18" charset="0"/>
              </a:rPr>
              <a:t>Spacetime fabrication brings about limitations, so let’s move to state formation, mixed valence within femtoseconds, hear with holes in scantrons. Think of inside-outside your matters, you’ll figure out your charge and your configuration. There’s something to being noble, guess.</a:t>
            </a:r>
            <a:br>
              <a:rPr lang="en-US" sz="2200" dirty="0">
                <a:latin typeface="Bodoni MT" panose="02070603080606020203" pitchFamily="18" charset="0"/>
              </a:rPr>
            </a:br>
            <a:r>
              <a:rPr lang="en-US" sz="2200" dirty="0">
                <a:latin typeface="Bodoni MT" panose="02070603080606020203" pitchFamily="18" charset="0"/>
              </a:rPr>
              <a:t>I’ll stop with surveillance when this basic unit just 			          quits taking energy!</a:t>
            </a:r>
            <a:br>
              <a:rPr lang="en-US" sz="2200" dirty="0">
                <a:latin typeface="Bodoni MT" panose="02070603080606020203" pitchFamily="18" charset="0"/>
              </a:rPr>
            </a:br>
            <a:br>
              <a:rPr lang="en-US" sz="2200" dirty="0">
                <a:latin typeface="Bodoni MT" panose="02070603080606020203" pitchFamily="18" charset="0"/>
              </a:rPr>
            </a:br>
            <a:r>
              <a:rPr lang="en-US" sz="2200" dirty="0">
                <a:latin typeface="Bodoni MT" panose="02070603080606020203" pitchFamily="18" charset="0"/>
              </a:rPr>
              <a:t>They’ll get electrons.</a:t>
            </a:r>
            <a:br>
              <a:rPr lang="en-US" sz="2200" dirty="0">
                <a:latin typeface="Bodoni MT" panose="02070603080606020203" pitchFamily="18" charset="0"/>
              </a:rPr>
            </a:br>
            <a:r>
              <a:rPr lang="en-US" sz="2200" dirty="0">
                <a:latin typeface="Bodoni MT" panose="02070603080606020203" pitchFamily="18" charset="0"/>
              </a:rPr>
              <a:t>They’ll group the elements.</a:t>
            </a:r>
            <a:br>
              <a:rPr lang="en-US" sz="2200" dirty="0">
                <a:latin typeface="Bodoni MT" panose="02070603080606020203" pitchFamily="18" charset="0"/>
              </a:rPr>
            </a:br>
            <a:r>
              <a:rPr lang="en-US" sz="2200" dirty="0">
                <a:latin typeface="Bodoni MT" panose="02070603080606020203" pitchFamily="18" charset="0"/>
              </a:rPr>
              <a:t>They’ll configurate.”</a:t>
            </a:r>
          </a:p>
        </p:txBody>
      </p:sp>
      <p:sp>
        <p:nvSpPr>
          <p:cNvPr id="12" name="Title 5">
            <a:extLst>
              <a:ext uri="{FF2B5EF4-FFF2-40B4-BE49-F238E27FC236}">
                <a16:creationId xmlns:a16="http://schemas.microsoft.com/office/drawing/2014/main" id="{63B647E0-081C-475D-94F2-1A75FC111F0C}"/>
              </a:ext>
            </a:extLst>
          </p:cNvPr>
          <p:cNvSpPr>
            <a:spLocks noGrp="1"/>
          </p:cNvSpPr>
          <p:nvPr>
            <p:ph type="title"/>
          </p:nvPr>
        </p:nvSpPr>
        <p:spPr>
          <a:xfrm>
            <a:off x="1143001" y="-1"/>
            <a:ext cx="9905998" cy="1905000"/>
          </a:xfrm>
        </p:spPr>
        <p:txBody>
          <a:bodyPr/>
          <a:lstStyle/>
          <a:p>
            <a:pPr algn="ctr"/>
            <a:r>
              <a:rPr lang="en-US" b="1" dirty="0">
                <a:solidFill>
                  <a:schemeClr val="tx1"/>
                </a:solidFill>
                <a:latin typeface="Broadway" panose="04040905080B02020502" pitchFamily="82" charset="0"/>
                <a:ea typeface="Cambria" panose="02040503050406030204" pitchFamily="18" charset="0"/>
              </a:rPr>
              <a:t>PHYS-LYRICS</a:t>
            </a:r>
            <a:endParaRPr lang="en-US" b="1" dirty="0">
              <a:solidFill>
                <a:schemeClr val="tx1"/>
              </a:solidFill>
              <a:latin typeface="Broadway" panose="04040905080B02020502" pitchFamily="82" charset="0"/>
            </a:endParaRPr>
          </a:p>
        </p:txBody>
      </p:sp>
    </p:spTree>
    <p:extLst>
      <p:ext uri="{BB962C8B-B14F-4D97-AF65-F5344CB8AC3E}">
        <p14:creationId xmlns:p14="http://schemas.microsoft.com/office/powerpoint/2010/main" val="1915372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randombar(horizontal)">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nline Media 3" title="Cabaret on the Couch: July 24th">
            <a:hlinkClick r:id="" action="ppaction://media"/>
            <a:extLst>
              <a:ext uri="{FF2B5EF4-FFF2-40B4-BE49-F238E27FC236}">
                <a16:creationId xmlns:a16="http://schemas.microsoft.com/office/drawing/2014/main" id="{1BF6362E-24BA-44FA-9FBB-D0508510BF4F}"/>
              </a:ext>
            </a:extLst>
          </p:cNvPr>
          <p:cNvPicPr>
            <a:picLocks noRot="1" noChangeAspect="1"/>
          </p:cNvPicPr>
          <p:nvPr>
            <a:videoFile r:link="rId1"/>
          </p:nvPr>
        </p:nvPicPr>
        <p:blipFill>
          <a:blip r:embed="rId3"/>
          <a:stretch>
            <a:fillRect/>
          </a:stretch>
        </p:blipFill>
        <p:spPr>
          <a:xfrm>
            <a:off x="190500" y="92392"/>
            <a:ext cx="11811000" cy="6673215"/>
          </a:xfrm>
          <a:prstGeom prst="rect">
            <a:avLst/>
          </a:prstGeom>
        </p:spPr>
      </p:pic>
    </p:spTree>
    <p:extLst>
      <p:ext uri="{BB962C8B-B14F-4D97-AF65-F5344CB8AC3E}">
        <p14:creationId xmlns:p14="http://schemas.microsoft.com/office/powerpoint/2010/main" val="3106887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5">
            <a:extLst>
              <a:ext uri="{FF2B5EF4-FFF2-40B4-BE49-F238E27FC236}">
                <a16:creationId xmlns:a16="http://schemas.microsoft.com/office/drawing/2014/main" id="{3291F60E-D072-428A-9B93-CB83ACEF7DEF}"/>
              </a:ext>
            </a:extLst>
          </p:cNvPr>
          <p:cNvSpPr>
            <a:spLocks noGrp="1"/>
          </p:cNvSpPr>
          <p:nvPr>
            <p:ph type="title"/>
          </p:nvPr>
        </p:nvSpPr>
        <p:spPr>
          <a:xfrm>
            <a:off x="1143001" y="-1"/>
            <a:ext cx="9905998" cy="1905000"/>
          </a:xfrm>
        </p:spPr>
        <p:txBody>
          <a:bodyPr/>
          <a:lstStyle/>
          <a:p>
            <a:pPr algn="ctr"/>
            <a:r>
              <a:rPr lang="en-US" b="1" dirty="0">
                <a:solidFill>
                  <a:schemeClr val="tx1"/>
                </a:solidFill>
                <a:latin typeface="Broadway" panose="04040905080B02020502" pitchFamily="82" charset="0"/>
                <a:ea typeface="Cambria" panose="02040503050406030204" pitchFamily="18" charset="0"/>
              </a:rPr>
              <a:t>BOOK (cont.)</a:t>
            </a:r>
            <a:endParaRPr lang="en-US" b="1" dirty="0">
              <a:solidFill>
                <a:schemeClr val="tx1"/>
              </a:solidFill>
              <a:latin typeface="Broadway" panose="04040905080B02020502" pitchFamily="82" charset="0"/>
            </a:endParaRPr>
          </a:p>
        </p:txBody>
      </p:sp>
      <p:sp>
        <p:nvSpPr>
          <p:cNvPr id="6" name="Content Placeholder 2">
            <a:extLst>
              <a:ext uri="{FF2B5EF4-FFF2-40B4-BE49-F238E27FC236}">
                <a16:creationId xmlns:a16="http://schemas.microsoft.com/office/drawing/2014/main" id="{BAB9CD83-CA39-4C77-9FCA-7A695B63051E}"/>
              </a:ext>
            </a:extLst>
          </p:cNvPr>
          <p:cNvSpPr txBox="1">
            <a:spLocks/>
          </p:cNvSpPr>
          <p:nvPr/>
        </p:nvSpPr>
        <p:spPr>
          <a:xfrm>
            <a:off x="838200" y="1825625"/>
            <a:ext cx="10515600" cy="435133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Bodoni MT" panose="02070603080606020203" pitchFamily="18" charset="0"/>
              </a:rPr>
              <a:t>Character-Driven Musical (plot supports the characters) [streets]</a:t>
            </a:r>
          </a:p>
          <a:p>
            <a:pPr lvl="1"/>
            <a:r>
              <a:rPr lang="en-US" dirty="0">
                <a:latin typeface="Bodoni MT" panose="02070603080606020203" pitchFamily="18" charset="0"/>
              </a:rPr>
              <a:t>The audience focuses on the conflict that pushes the musical</a:t>
            </a:r>
          </a:p>
          <a:p>
            <a:pPr lvl="1"/>
            <a:r>
              <a:rPr lang="en-US" dirty="0">
                <a:latin typeface="Bodoni MT" panose="02070603080606020203" pitchFamily="18" charset="0"/>
              </a:rPr>
              <a:t>The supporting characters should have as much depth as the lead(s)</a:t>
            </a:r>
          </a:p>
          <a:p>
            <a:pPr lvl="2"/>
            <a:r>
              <a:rPr lang="en-US" dirty="0">
                <a:latin typeface="Bodoni MT" panose="02070603080606020203" pitchFamily="18" charset="0"/>
              </a:rPr>
              <a:t>Protagonist and antagonist are the </a:t>
            </a:r>
            <a:r>
              <a:rPr lang="en-US" u="sng" dirty="0">
                <a:latin typeface="Bodoni MT" panose="02070603080606020203" pitchFamily="18" charset="0"/>
              </a:rPr>
              <a:t>most driven</a:t>
            </a:r>
          </a:p>
          <a:p>
            <a:r>
              <a:rPr lang="en-US" dirty="0">
                <a:latin typeface="Bodoni MT" panose="02070603080606020203" pitchFamily="18" charset="0"/>
              </a:rPr>
              <a:t>Plot-Driven Musical (characters support the plot) [freeway]</a:t>
            </a:r>
          </a:p>
          <a:p>
            <a:pPr lvl="1"/>
            <a:r>
              <a:rPr lang="en-US" dirty="0">
                <a:latin typeface="Bodoni MT" panose="02070603080606020203" pitchFamily="18" charset="0"/>
              </a:rPr>
              <a:t>The audience focuses on the characters in the world of the musical</a:t>
            </a:r>
          </a:p>
          <a:p>
            <a:r>
              <a:rPr lang="en-US" dirty="0">
                <a:latin typeface="Bodoni MT" panose="02070603080606020203" pitchFamily="18" charset="0"/>
              </a:rPr>
              <a:t>3-Act Breakdown with an intermission in between Act I and II</a:t>
            </a:r>
          </a:p>
          <a:p>
            <a:r>
              <a:rPr lang="en-US" dirty="0">
                <a:latin typeface="Bodoni MT" panose="02070603080606020203" pitchFamily="18" charset="0"/>
              </a:rPr>
              <a:t>Motifs must plant a seed and be watered</a:t>
            </a:r>
          </a:p>
          <a:p>
            <a:pPr lvl="1"/>
            <a:r>
              <a:rPr lang="en-US" dirty="0">
                <a:latin typeface="Bodoni MT" panose="02070603080606020203" pitchFamily="18" charset="0"/>
              </a:rPr>
              <a:t>Leitmotifs often come with a melodic phrase and/or theatrical element</a:t>
            </a:r>
          </a:p>
        </p:txBody>
      </p:sp>
    </p:spTree>
    <p:extLst>
      <p:ext uri="{BB962C8B-B14F-4D97-AF65-F5344CB8AC3E}">
        <p14:creationId xmlns:p14="http://schemas.microsoft.com/office/powerpoint/2010/main" val="2296442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Effect transition="in" filter="fade">
                                      <p:cBhvr>
                                        <p:cTn id="13" dur="500"/>
                                        <p:tgtEl>
                                          <p:spTgt spid="6">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6">
                                            <p:txEl>
                                              <p:pRg st="3" end="3"/>
                                            </p:txEl>
                                          </p:spTgt>
                                        </p:tgtEl>
                                        <p:attrNameLst>
                                          <p:attrName>style.visibility</p:attrName>
                                        </p:attrNameLst>
                                      </p:cBhvr>
                                      <p:to>
                                        <p:strVal val="visible"/>
                                      </p:to>
                                    </p:set>
                                    <p:animEffect transition="in" filter="fade">
                                      <p:cBhvr>
                                        <p:cTn id="16" dur="500"/>
                                        <p:tgtEl>
                                          <p:spTgt spid="6">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animEffect transition="in" filter="fade">
                                      <p:cBhvr>
                                        <p:cTn id="19" dur="500"/>
                                        <p:tgtEl>
                                          <p:spTgt spid="6">
                                            <p:txEl>
                                              <p:pRg st="4" end="4"/>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6">
                                            <p:txEl>
                                              <p:pRg st="5" end="5"/>
                                            </p:txEl>
                                          </p:spTgt>
                                        </p:tgtEl>
                                        <p:attrNameLst>
                                          <p:attrName>style.visibility</p:attrName>
                                        </p:attrNameLst>
                                      </p:cBhvr>
                                      <p:to>
                                        <p:strVal val="visible"/>
                                      </p:to>
                                    </p:set>
                                    <p:animEffect transition="in" filter="fade">
                                      <p:cBhvr>
                                        <p:cTn id="22" dur="500"/>
                                        <p:tgtEl>
                                          <p:spTgt spid="6">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
                                            <p:txEl>
                                              <p:pRg st="6" end="6"/>
                                            </p:txEl>
                                          </p:spTgt>
                                        </p:tgtEl>
                                        <p:attrNameLst>
                                          <p:attrName>style.visibility</p:attrName>
                                        </p:attrNameLst>
                                      </p:cBhvr>
                                      <p:to>
                                        <p:strVal val="visible"/>
                                      </p:to>
                                    </p:set>
                                    <p:animEffect transition="in" filter="fade">
                                      <p:cBhvr>
                                        <p:cTn id="27" dur="500"/>
                                        <p:tgtEl>
                                          <p:spTgt spid="6">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6">
                                            <p:txEl>
                                              <p:pRg st="7" end="7"/>
                                            </p:txEl>
                                          </p:spTgt>
                                        </p:tgtEl>
                                        <p:attrNameLst>
                                          <p:attrName>style.visibility</p:attrName>
                                        </p:attrNameLst>
                                      </p:cBhvr>
                                      <p:to>
                                        <p:strVal val="visible"/>
                                      </p:to>
                                    </p:set>
                                    <p:animEffect transition="in" filter="fade">
                                      <p:cBhvr>
                                        <p:cTn id="32" dur="500"/>
                                        <p:tgtEl>
                                          <p:spTgt spid="6">
                                            <p:txEl>
                                              <p:pRg st="7" end="7"/>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6">
                                            <p:txEl>
                                              <p:pRg st="8" end="8"/>
                                            </p:txEl>
                                          </p:spTgt>
                                        </p:tgtEl>
                                        <p:attrNameLst>
                                          <p:attrName>style.visibility</p:attrName>
                                        </p:attrNameLst>
                                      </p:cBhvr>
                                      <p:to>
                                        <p:strVal val="visible"/>
                                      </p:to>
                                    </p:set>
                                    <p:animEffect transition="in" filter="fade">
                                      <p:cBhvr>
                                        <p:cTn id="35" dur="500"/>
                                        <p:tgtEl>
                                          <p:spTgt spid="6">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2">
            <a:extLst>
              <a:ext uri="{FF2B5EF4-FFF2-40B4-BE49-F238E27FC236}">
                <a16:creationId xmlns:a16="http://schemas.microsoft.com/office/drawing/2014/main" id="{4E0AFEF4-55C1-42D0-8509-A06C17C080D7}"/>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Bodoni MT" panose="02070603080606020203" pitchFamily="18" charset="0"/>
              </a:rPr>
              <a:t>Ease in pronunciation, articulation, or in flow</a:t>
            </a:r>
          </a:p>
          <a:p>
            <a:r>
              <a:rPr lang="en-US" dirty="0">
                <a:latin typeface="Bodoni MT" panose="02070603080606020203" pitchFamily="18" charset="0"/>
              </a:rPr>
              <a:t>Placement of vowel sounds and consonants to facilitate such ease</a:t>
            </a:r>
          </a:p>
          <a:p>
            <a:r>
              <a:rPr lang="en-US" dirty="0">
                <a:latin typeface="Bodoni MT" panose="02070603080606020203" pitchFamily="18" charset="0"/>
              </a:rPr>
              <a:t>Coordination of sound with range</a:t>
            </a:r>
          </a:p>
          <a:p>
            <a:r>
              <a:rPr lang="en-US" dirty="0">
                <a:latin typeface="Bodoni MT" panose="02070603080606020203" pitchFamily="18" charset="0"/>
              </a:rPr>
              <a:t>Regard for how the performer must use their tongue, teeth, and breath; affected by personal experiences from but not limited to:</a:t>
            </a:r>
          </a:p>
          <a:p>
            <a:pPr lvl="1"/>
            <a:r>
              <a:rPr lang="en-US" dirty="0">
                <a:latin typeface="Bodoni MT" panose="02070603080606020203" pitchFamily="18" charset="0"/>
              </a:rPr>
              <a:t>Age</a:t>
            </a:r>
          </a:p>
          <a:p>
            <a:pPr lvl="1"/>
            <a:r>
              <a:rPr lang="en-US" dirty="0">
                <a:latin typeface="Bodoni MT" panose="02070603080606020203" pitchFamily="18" charset="0"/>
              </a:rPr>
              <a:t>Diet</a:t>
            </a:r>
          </a:p>
          <a:p>
            <a:pPr lvl="1"/>
            <a:r>
              <a:rPr lang="en-US" dirty="0">
                <a:latin typeface="Bodoni MT" panose="02070603080606020203" pitchFamily="18" charset="0"/>
              </a:rPr>
              <a:t>Health</a:t>
            </a:r>
          </a:p>
          <a:p>
            <a:pPr lvl="1"/>
            <a:r>
              <a:rPr lang="en-US" dirty="0">
                <a:latin typeface="Bodoni MT" panose="02070603080606020203" pitchFamily="18" charset="0"/>
              </a:rPr>
              <a:t>Upbringing</a:t>
            </a:r>
          </a:p>
        </p:txBody>
      </p:sp>
      <p:sp>
        <p:nvSpPr>
          <p:cNvPr id="12" name="Title 5">
            <a:extLst>
              <a:ext uri="{FF2B5EF4-FFF2-40B4-BE49-F238E27FC236}">
                <a16:creationId xmlns:a16="http://schemas.microsoft.com/office/drawing/2014/main" id="{63B647E0-081C-475D-94F2-1A75FC111F0C}"/>
              </a:ext>
            </a:extLst>
          </p:cNvPr>
          <p:cNvSpPr>
            <a:spLocks noGrp="1"/>
          </p:cNvSpPr>
          <p:nvPr>
            <p:ph type="title"/>
          </p:nvPr>
        </p:nvSpPr>
        <p:spPr>
          <a:xfrm>
            <a:off x="1143001" y="-1"/>
            <a:ext cx="9905998" cy="1905000"/>
          </a:xfrm>
        </p:spPr>
        <p:txBody>
          <a:bodyPr/>
          <a:lstStyle/>
          <a:p>
            <a:pPr algn="ctr"/>
            <a:r>
              <a:rPr lang="en-US" b="1" dirty="0">
                <a:solidFill>
                  <a:schemeClr val="tx1"/>
                </a:solidFill>
                <a:latin typeface="Broadway" panose="04040905080B02020502" pitchFamily="82" charset="0"/>
                <a:ea typeface="Cambria" panose="02040503050406030204" pitchFamily="18" charset="0"/>
              </a:rPr>
              <a:t>KEEP IN MIND THE VOCALISTS</a:t>
            </a:r>
            <a:endParaRPr lang="en-US" b="1" dirty="0">
              <a:solidFill>
                <a:schemeClr val="tx1"/>
              </a:solidFill>
              <a:latin typeface="Broadway" panose="04040905080B02020502" pitchFamily="82" charset="0"/>
            </a:endParaRPr>
          </a:p>
        </p:txBody>
      </p:sp>
    </p:spTree>
    <p:extLst>
      <p:ext uri="{BB962C8B-B14F-4D97-AF65-F5344CB8AC3E}">
        <p14:creationId xmlns:p14="http://schemas.microsoft.com/office/powerpoint/2010/main" val="1371888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randombar(horizontal)">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ADE0D6BB-DA5A-4AB3-AA24-BEDCCA083725}"/>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Bodoni MT" panose="02070603080606020203" pitchFamily="18" charset="0"/>
              </a:rPr>
              <a:t>“Warp, Waves, and Wrinkles” sung for Milky Way from ELLIPSES</a:t>
            </a:r>
          </a:p>
          <a:p>
            <a:pPr lvl="1"/>
            <a:r>
              <a:rPr lang="en-US" dirty="0">
                <a:latin typeface="Bodoni MT" panose="02070603080606020203" pitchFamily="18" charset="0"/>
              </a:rPr>
              <a:t>“Milky Way’s</a:t>
            </a:r>
            <a:br>
              <a:rPr lang="en-US" dirty="0">
                <a:latin typeface="Bodoni MT" panose="02070603080606020203" pitchFamily="18" charset="0"/>
              </a:rPr>
            </a:br>
            <a:r>
              <a:rPr lang="en-US" dirty="0">
                <a:latin typeface="Bodoni MT" panose="02070603080606020203" pitchFamily="18" charset="0"/>
              </a:rPr>
              <a:t>on their own.</a:t>
            </a:r>
            <a:br>
              <a:rPr lang="en-US" dirty="0">
                <a:latin typeface="Bodoni MT" panose="02070603080606020203" pitchFamily="18" charset="0"/>
              </a:rPr>
            </a:br>
            <a:r>
              <a:rPr lang="en-US" dirty="0">
                <a:latin typeface="Bodoni MT" panose="02070603080606020203" pitchFamily="18" charset="0"/>
              </a:rPr>
              <a:t>All alone.</a:t>
            </a:r>
            <a:br>
              <a:rPr lang="en-US" dirty="0">
                <a:latin typeface="Bodoni MT" panose="02070603080606020203" pitchFamily="18" charset="0"/>
              </a:rPr>
            </a:br>
            <a:r>
              <a:rPr lang="en-US" dirty="0">
                <a:latin typeface="Bodoni MT" panose="02070603080606020203" pitchFamily="18" charset="0"/>
              </a:rPr>
              <a:t>Know that for</a:t>
            </a:r>
            <a:br>
              <a:rPr lang="en-US" dirty="0">
                <a:latin typeface="Bodoni MT" panose="02070603080606020203" pitchFamily="18" charset="0"/>
              </a:rPr>
            </a:br>
            <a:r>
              <a:rPr lang="en-US" dirty="0">
                <a:latin typeface="Bodoni MT" panose="02070603080606020203" pitchFamily="18" charset="0"/>
              </a:rPr>
              <a:t>us at home.</a:t>
            </a:r>
            <a:br>
              <a:rPr lang="en-US" dirty="0">
                <a:latin typeface="Bodoni MT" panose="02070603080606020203" pitchFamily="18" charset="0"/>
              </a:rPr>
            </a:br>
            <a:r>
              <a:rPr lang="en-US" dirty="0">
                <a:latin typeface="Bodoni MT" panose="02070603080606020203" pitchFamily="18" charset="0"/>
              </a:rPr>
              <a:t>You’re the only way forward,</a:t>
            </a:r>
            <a:br>
              <a:rPr lang="en-US" dirty="0">
                <a:latin typeface="Bodoni MT" panose="02070603080606020203" pitchFamily="18" charset="0"/>
              </a:rPr>
            </a:br>
            <a:r>
              <a:rPr lang="en-US" dirty="0">
                <a:latin typeface="Bodoni MT" panose="02070603080606020203" pitchFamily="18" charset="0"/>
              </a:rPr>
              <a:t>through warp, waves, and wrinkles.”</a:t>
            </a:r>
          </a:p>
        </p:txBody>
      </p:sp>
      <p:sp>
        <p:nvSpPr>
          <p:cNvPr id="4" name="Content Placeholder 2">
            <a:extLst>
              <a:ext uri="{FF2B5EF4-FFF2-40B4-BE49-F238E27FC236}">
                <a16:creationId xmlns:a16="http://schemas.microsoft.com/office/drawing/2014/main" id="{BFAB8A3D-8D6D-4642-9AD8-AD4AD48E6B72}"/>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Bodoni MT" panose="02070603080606020203" pitchFamily="18" charset="0"/>
              </a:rPr>
              <a:t>“Warp, Waves, and Wrinkles” sung for Milky Way from ELLIPSES</a:t>
            </a:r>
          </a:p>
          <a:p>
            <a:pPr lvl="1"/>
            <a:r>
              <a:rPr lang="en-US" dirty="0">
                <a:latin typeface="Bodoni MT" panose="02070603080606020203" pitchFamily="18" charset="0"/>
              </a:rPr>
              <a:t>“Milky Way’s</a:t>
            </a:r>
            <a:br>
              <a:rPr lang="en-US" dirty="0">
                <a:latin typeface="Bodoni MT" panose="02070603080606020203" pitchFamily="18" charset="0"/>
              </a:rPr>
            </a:br>
            <a:r>
              <a:rPr lang="en-US" dirty="0">
                <a:latin typeface="Bodoni MT" panose="02070603080606020203" pitchFamily="18" charset="0"/>
              </a:rPr>
              <a:t>on their </a:t>
            </a:r>
            <a:r>
              <a:rPr lang="en-US" dirty="0">
                <a:solidFill>
                  <a:srgbClr val="FF0000"/>
                </a:solidFill>
                <a:latin typeface="Bodoni MT" panose="02070603080606020203" pitchFamily="18" charset="0"/>
              </a:rPr>
              <a:t>own</a:t>
            </a:r>
            <a:r>
              <a:rPr lang="en-US" dirty="0">
                <a:latin typeface="Bodoni MT" panose="02070603080606020203" pitchFamily="18" charset="0"/>
              </a:rPr>
              <a:t>.</a:t>
            </a:r>
            <a:br>
              <a:rPr lang="en-US" dirty="0">
                <a:latin typeface="Bodoni MT" panose="02070603080606020203" pitchFamily="18" charset="0"/>
              </a:rPr>
            </a:br>
            <a:r>
              <a:rPr lang="en-US" dirty="0">
                <a:latin typeface="Bodoni MT" panose="02070603080606020203" pitchFamily="18" charset="0"/>
              </a:rPr>
              <a:t>All a</a:t>
            </a:r>
            <a:r>
              <a:rPr lang="en-US" dirty="0">
                <a:solidFill>
                  <a:srgbClr val="FF0000"/>
                </a:solidFill>
                <a:latin typeface="Bodoni MT" panose="02070603080606020203" pitchFamily="18" charset="0"/>
              </a:rPr>
              <a:t>lone</a:t>
            </a:r>
            <a:r>
              <a:rPr lang="en-US" dirty="0">
                <a:latin typeface="Bodoni MT" panose="02070603080606020203" pitchFamily="18" charset="0"/>
              </a:rPr>
              <a:t>.</a:t>
            </a:r>
            <a:br>
              <a:rPr lang="en-US" dirty="0">
                <a:latin typeface="Bodoni MT" panose="02070603080606020203" pitchFamily="18" charset="0"/>
              </a:rPr>
            </a:br>
            <a:r>
              <a:rPr lang="en-US" dirty="0">
                <a:latin typeface="Bodoni MT" panose="02070603080606020203" pitchFamily="18" charset="0"/>
              </a:rPr>
              <a:t>Know that </a:t>
            </a:r>
            <a:r>
              <a:rPr lang="en-US" dirty="0">
                <a:solidFill>
                  <a:srgbClr val="FFC000"/>
                </a:solidFill>
                <a:latin typeface="Bodoni MT" panose="02070603080606020203" pitchFamily="18" charset="0"/>
              </a:rPr>
              <a:t>for</a:t>
            </a:r>
            <a:br>
              <a:rPr lang="en-US" dirty="0">
                <a:latin typeface="Bodoni MT" panose="02070603080606020203" pitchFamily="18" charset="0"/>
              </a:rPr>
            </a:br>
            <a:r>
              <a:rPr lang="en-US" dirty="0">
                <a:latin typeface="Bodoni MT" panose="02070603080606020203" pitchFamily="18" charset="0"/>
              </a:rPr>
              <a:t>us at </a:t>
            </a:r>
            <a:r>
              <a:rPr lang="en-US" dirty="0">
                <a:solidFill>
                  <a:srgbClr val="FFC000"/>
                </a:solidFill>
                <a:latin typeface="Bodoni MT" panose="02070603080606020203" pitchFamily="18" charset="0"/>
              </a:rPr>
              <a:t>home</a:t>
            </a:r>
            <a:r>
              <a:rPr lang="en-US" dirty="0">
                <a:latin typeface="Bodoni MT" panose="02070603080606020203" pitchFamily="18" charset="0"/>
              </a:rPr>
              <a:t>.</a:t>
            </a:r>
            <a:br>
              <a:rPr lang="en-US" dirty="0">
                <a:latin typeface="Bodoni MT" panose="02070603080606020203" pitchFamily="18" charset="0"/>
              </a:rPr>
            </a:br>
            <a:r>
              <a:rPr lang="en-US" dirty="0">
                <a:latin typeface="Bodoni MT" panose="02070603080606020203" pitchFamily="18" charset="0"/>
              </a:rPr>
              <a:t>You’re the on</a:t>
            </a:r>
            <a:r>
              <a:rPr lang="en-US" dirty="0">
                <a:solidFill>
                  <a:srgbClr val="0070C0"/>
                </a:solidFill>
                <a:latin typeface="Bodoni MT" panose="02070603080606020203" pitchFamily="18" charset="0"/>
              </a:rPr>
              <a:t>ly</a:t>
            </a:r>
            <a:r>
              <a:rPr lang="en-US" dirty="0">
                <a:latin typeface="Bodoni MT" panose="02070603080606020203" pitchFamily="18" charset="0"/>
              </a:rPr>
              <a:t> </a:t>
            </a:r>
            <a:r>
              <a:rPr lang="en-US" dirty="0">
                <a:solidFill>
                  <a:srgbClr val="00B050"/>
                </a:solidFill>
                <a:latin typeface="Bodoni MT" panose="02070603080606020203" pitchFamily="18" charset="0"/>
              </a:rPr>
              <a:t>way</a:t>
            </a:r>
            <a:r>
              <a:rPr lang="en-US" dirty="0">
                <a:latin typeface="Bodoni MT" panose="02070603080606020203" pitchFamily="18" charset="0"/>
              </a:rPr>
              <a:t> </a:t>
            </a:r>
            <a:r>
              <a:rPr lang="en-US" dirty="0">
                <a:solidFill>
                  <a:srgbClr val="FFC000"/>
                </a:solidFill>
                <a:latin typeface="Bodoni MT" panose="02070603080606020203" pitchFamily="18" charset="0"/>
              </a:rPr>
              <a:t>for</a:t>
            </a:r>
            <a:r>
              <a:rPr lang="en-US" dirty="0">
                <a:latin typeface="Bodoni MT" panose="02070603080606020203" pitchFamily="18" charset="0"/>
              </a:rPr>
              <a:t>ward,</a:t>
            </a:r>
            <a:br>
              <a:rPr lang="en-US" dirty="0">
                <a:latin typeface="Bodoni MT" panose="02070603080606020203" pitchFamily="18" charset="0"/>
              </a:rPr>
            </a:br>
            <a:r>
              <a:rPr lang="en-US" dirty="0">
                <a:latin typeface="Bodoni MT" panose="02070603080606020203" pitchFamily="18" charset="0"/>
              </a:rPr>
              <a:t>through </a:t>
            </a:r>
            <a:r>
              <a:rPr lang="en-US" dirty="0">
                <a:solidFill>
                  <a:srgbClr val="FFC000"/>
                </a:solidFill>
                <a:latin typeface="Bodoni MT" panose="02070603080606020203" pitchFamily="18" charset="0"/>
              </a:rPr>
              <a:t>warp</a:t>
            </a:r>
            <a:r>
              <a:rPr lang="en-US" dirty="0">
                <a:latin typeface="Bodoni MT" panose="02070603080606020203" pitchFamily="18" charset="0"/>
              </a:rPr>
              <a:t>, </a:t>
            </a:r>
            <a:r>
              <a:rPr lang="en-US" dirty="0">
                <a:solidFill>
                  <a:srgbClr val="00B050"/>
                </a:solidFill>
                <a:latin typeface="Bodoni MT" panose="02070603080606020203" pitchFamily="18" charset="0"/>
              </a:rPr>
              <a:t>waves</a:t>
            </a:r>
            <a:r>
              <a:rPr lang="en-US" dirty="0">
                <a:latin typeface="Bodoni MT" panose="02070603080606020203" pitchFamily="18" charset="0"/>
              </a:rPr>
              <a:t>, and </a:t>
            </a:r>
            <a:r>
              <a:rPr lang="en-US" dirty="0">
                <a:solidFill>
                  <a:srgbClr val="00B0F0"/>
                </a:solidFill>
                <a:latin typeface="Bodoni MT" panose="02070603080606020203" pitchFamily="18" charset="0"/>
              </a:rPr>
              <a:t>wrin</a:t>
            </a:r>
            <a:r>
              <a:rPr lang="en-US" dirty="0">
                <a:latin typeface="Bodoni MT" panose="02070603080606020203" pitchFamily="18" charset="0"/>
              </a:rPr>
              <a:t>kles.”</a:t>
            </a:r>
          </a:p>
        </p:txBody>
      </p:sp>
      <p:sp>
        <p:nvSpPr>
          <p:cNvPr id="12" name="Title 5">
            <a:extLst>
              <a:ext uri="{FF2B5EF4-FFF2-40B4-BE49-F238E27FC236}">
                <a16:creationId xmlns:a16="http://schemas.microsoft.com/office/drawing/2014/main" id="{63B647E0-081C-475D-94F2-1A75FC111F0C}"/>
              </a:ext>
            </a:extLst>
          </p:cNvPr>
          <p:cNvSpPr>
            <a:spLocks noGrp="1"/>
          </p:cNvSpPr>
          <p:nvPr>
            <p:ph type="title"/>
          </p:nvPr>
        </p:nvSpPr>
        <p:spPr>
          <a:xfrm>
            <a:off x="0" y="-1"/>
            <a:ext cx="12192000" cy="1905000"/>
          </a:xfrm>
        </p:spPr>
        <p:txBody>
          <a:bodyPr/>
          <a:lstStyle/>
          <a:p>
            <a:pPr algn="ctr"/>
            <a:r>
              <a:rPr lang="en-US" b="1" dirty="0">
                <a:solidFill>
                  <a:schemeClr val="tx1"/>
                </a:solidFill>
                <a:latin typeface="Broadway" panose="04040905080B02020502" pitchFamily="82" charset="0"/>
                <a:ea typeface="Cambria" panose="02040503050406030204" pitchFamily="18" charset="0"/>
              </a:rPr>
              <a:t>ASTRO-LYRICS</a:t>
            </a:r>
            <a:endParaRPr lang="en-US" b="1" dirty="0">
              <a:solidFill>
                <a:schemeClr val="tx1"/>
              </a:solidFill>
              <a:latin typeface="Broadway" panose="04040905080B02020502" pitchFamily="82" charset="0"/>
            </a:endParaRPr>
          </a:p>
        </p:txBody>
      </p:sp>
      <p:pic>
        <p:nvPicPr>
          <p:cNvPr id="3" name="Picture 2" descr="A picture containing person, wall, indoor, person&#10;&#10;Description automatically generated">
            <a:extLst>
              <a:ext uri="{FF2B5EF4-FFF2-40B4-BE49-F238E27FC236}">
                <a16:creationId xmlns:a16="http://schemas.microsoft.com/office/drawing/2014/main" id="{31C89EFD-715D-4079-9041-C6964FB5DC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26670" y="4458299"/>
            <a:ext cx="4265330" cy="2398194"/>
          </a:xfrm>
          <a:prstGeom prst="rect">
            <a:avLst/>
          </a:prstGeom>
        </p:spPr>
      </p:pic>
    </p:spTree>
    <p:extLst>
      <p:ext uri="{BB962C8B-B14F-4D97-AF65-F5344CB8AC3E}">
        <p14:creationId xmlns:p14="http://schemas.microsoft.com/office/powerpoint/2010/main" val="108422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Online Media 4" title="ELLIPSES · Warp, Waves, and Wrinkles">
            <a:hlinkClick r:id="" action="ppaction://media"/>
            <a:extLst>
              <a:ext uri="{FF2B5EF4-FFF2-40B4-BE49-F238E27FC236}">
                <a16:creationId xmlns:a16="http://schemas.microsoft.com/office/drawing/2014/main" id="{215A5F33-0EE6-4FCC-B1C5-43D02185D405}"/>
              </a:ext>
            </a:extLst>
          </p:cNvPr>
          <p:cNvPicPr>
            <a:picLocks noRot="1" noChangeAspect="1"/>
          </p:cNvPicPr>
          <p:nvPr>
            <a:videoFile r:link="rId1"/>
          </p:nvPr>
        </p:nvPicPr>
        <p:blipFill>
          <a:blip r:embed="rId3"/>
          <a:stretch>
            <a:fillRect/>
          </a:stretch>
        </p:blipFill>
        <p:spPr>
          <a:xfrm>
            <a:off x="188814" y="91440"/>
            <a:ext cx="11814372" cy="6675120"/>
          </a:xfrm>
          <a:prstGeom prst="rect">
            <a:avLst/>
          </a:prstGeom>
        </p:spPr>
      </p:pic>
    </p:spTree>
    <p:extLst>
      <p:ext uri="{BB962C8B-B14F-4D97-AF65-F5344CB8AC3E}">
        <p14:creationId xmlns:p14="http://schemas.microsoft.com/office/powerpoint/2010/main" val="620056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2">
            <a:extLst>
              <a:ext uri="{FF2B5EF4-FFF2-40B4-BE49-F238E27FC236}">
                <a16:creationId xmlns:a16="http://schemas.microsoft.com/office/drawing/2014/main" id="{4E0AFEF4-55C1-42D0-8509-A06C17C080D7}"/>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Bodoni MT" panose="02070603080606020203" pitchFamily="18" charset="0"/>
              </a:rPr>
              <a:t>Structure: AABACACA</a:t>
            </a:r>
          </a:p>
          <a:p>
            <a:r>
              <a:rPr lang="en-US" u="sng" dirty="0">
                <a:latin typeface="Bodoni MT" panose="02070603080606020203" pitchFamily="18" charset="0"/>
              </a:rPr>
              <a:t>Where does Milky Way start and where do they end up?</a:t>
            </a:r>
            <a:endParaRPr lang="en-US" dirty="0">
              <a:latin typeface="Bodoni MT" panose="02070603080606020203" pitchFamily="18" charset="0"/>
            </a:endParaRPr>
          </a:p>
          <a:p>
            <a:pPr lvl="1"/>
            <a:r>
              <a:rPr lang="en-US" dirty="0">
                <a:latin typeface="Bodoni MT" panose="02070603080606020203" pitchFamily="18" charset="0"/>
              </a:rPr>
              <a:t>What incites the change?</a:t>
            </a:r>
          </a:p>
          <a:p>
            <a:pPr lvl="1"/>
            <a:r>
              <a:rPr lang="en-US" dirty="0">
                <a:latin typeface="Bodoni MT" panose="02070603080606020203" pitchFamily="18" charset="0"/>
              </a:rPr>
              <a:t>Where does the change happen?</a:t>
            </a:r>
          </a:p>
          <a:p>
            <a:pPr lvl="1"/>
            <a:r>
              <a:rPr lang="en-US" dirty="0">
                <a:latin typeface="Bodoni MT" panose="02070603080606020203" pitchFamily="18" charset="0"/>
              </a:rPr>
              <a:t>What changes lyrically, musically after the change?</a:t>
            </a:r>
          </a:p>
          <a:p>
            <a:pPr lvl="1"/>
            <a:r>
              <a:rPr lang="en-US" dirty="0">
                <a:latin typeface="Bodoni MT" panose="02070603080606020203" pitchFamily="18" charset="0"/>
              </a:rPr>
              <a:t>What is Milky Way feeling at the beginning vs the end?</a:t>
            </a:r>
          </a:p>
          <a:p>
            <a:pPr lvl="1"/>
            <a:r>
              <a:rPr lang="en-US" dirty="0">
                <a:latin typeface="Bodoni MT" panose="02070603080606020203" pitchFamily="18" charset="0"/>
              </a:rPr>
              <a:t>How does the music support the journey?</a:t>
            </a:r>
          </a:p>
          <a:p>
            <a:pPr lvl="1"/>
            <a:r>
              <a:rPr lang="en-US" dirty="0">
                <a:latin typeface="Bodoni MT" panose="02070603080606020203" pitchFamily="18" charset="0"/>
              </a:rPr>
              <a:t>What is the emotional undertone?</a:t>
            </a:r>
          </a:p>
        </p:txBody>
      </p:sp>
      <p:sp>
        <p:nvSpPr>
          <p:cNvPr id="12" name="Title 5">
            <a:extLst>
              <a:ext uri="{FF2B5EF4-FFF2-40B4-BE49-F238E27FC236}">
                <a16:creationId xmlns:a16="http://schemas.microsoft.com/office/drawing/2014/main" id="{63B647E0-081C-475D-94F2-1A75FC111F0C}"/>
              </a:ext>
            </a:extLst>
          </p:cNvPr>
          <p:cNvSpPr>
            <a:spLocks noGrp="1"/>
          </p:cNvSpPr>
          <p:nvPr>
            <p:ph type="title"/>
          </p:nvPr>
        </p:nvSpPr>
        <p:spPr>
          <a:xfrm>
            <a:off x="0" y="-1"/>
            <a:ext cx="12192000" cy="1905000"/>
          </a:xfrm>
        </p:spPr>
        <p:txBody>
          <a:bodyPr/>
          <a:lstStyle/>
          <a:p>
            <a:pPr algn="ctr"/>
            <a:r>
              <a:rPr lang="en-US" b="1" dirty="0">
                <a:solidFill>
                  <a:schemeClr val="tx1"/>
                </a:solidFill>
                <a:latin typeface="Broadway" panose="04040905080B02020502" pitchFamily="82" charset="0"/>
                <a:ea typeface="Cambria" panose="02040503050406030204" pitchFamily="18" charset="0"/>
              </a:rPr>
              <a:t>“Warp, Waves, and Wrinkles”</a:t>
            </a:r>
            <a:endParaRPr lang="en-US" b="1" dirty="0">
              <a:solidFill>
                <a:schemeClr val="tx1"/>
              </a:solidFill>
              <a:latin typeface="Broadway" panose="04040905080B02020502" pitchFamily="82" charset="0"/>
            </a:endParaRPr>
          </a:p>
        </p:txBody>
      </p:sp>
      <p:pic>
        <p:nvPicPr>
          <p:cNvPr id="3" name="Picture 2" descr="A group of people&#10;&#10;Description automatically generated with low confidence">
            <a:extLst>
              <a:ext uri="{FF2B5EF4-FFF2-40B4-BE49-F238E27FC236}">
                <a16:creationId xmlns:a16="http://schemas.microsoft.com/office/drawing/2014/main" id="{6DE876FD-112A-4B53-86E0-5C69F51586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1149" y="4462782"/>
            <a:ext cx="4251941" cy="2395217"/>
          </a:xfrm>
          <a:prstGeom prst="rect">
            <a:avLst/>
          </a:prstGeom>
        </p:spPr>
      </p:pic>
    </p:spTree>
    <p:extLst>
      <p:ext uri="{BB962C8B-B14F-4D97-AF65-F5344CB8AC3E}">
        <p14:creationId xmlns:p14="http://schemas.microsoft.com/office/powerpoint/2010/main" val="1763494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randombar(horizontal)">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2">
            <a:extLst>
              <a:ext uri="{FF2B5EF4-FFF2-40B4-BE49-F238E27FC236}">
                <a16:creationId xmlns:a16="http://schemas.microsoft.com/office/drawing/2014/main" id="{4E0AFEF4-55C1-42D0-8509-A06C17C080D7}"/>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Bodoni MT" panose="02070603080606020203" pitchFamily="18" charset="0"/>
              </a:rPr>
              <a:t>David’s favorite type of songs: irony or double entendre songs</a:t>
            </a:r>
          </a:p>
          <a:p>
            <a:pPr lvl="1"/>
            <a:r>
              <a:rPr lang="en-US" dirty="0">
                <a:latin typeface="Bodoni MT" panose="02070603080606020203" pitchFamily="18" charset="0"/>
              </a:rPr>
              <a:t>“Class” from CHICAGO (irony)</a:t>
            </a:r>
          </a:p>
          <a:p>
            <a:pPr lvl="1"/>
            <a:r>
              <a:rPr lang="en-US" dirty="0">
                <a:latin typeface="Bodoni MT" panose="02070603080606020203" pitchFamily="18" charset="0"/>
              </a:rPr>
              <a:t>“I Know Things Now” from INTO THE WOODS (irony)</a:t>
            </a:r>
          </a:p>
          <a:p>
            <a:pPr lvl="1"/>
            <a:r>
              <a:rPr lang="en-US" dirty="0">
                <a:latin typeface="Bodoni MT" panose="02070603080606020203" pitchFamily="18" charset="0"/>
              </a:rPr>
              <a:t>“Big Blonde and Beautiful” from HAIRSPRAY (double entendre)</a:t>
            </a:r>
          </a:p>
          <a:p>
            <a:pPr lvl="1"/>
            <a:r>
              <a:rPr lang="en-US" dirty="0">
                <a:latin typeface="Bodoni MT" panose="02070603080606020203" pitchFamily="18" charset="0"/>
              </a:rPr>
              <a:t>“Anomaly is Everything” from ELLIPSES (irony)</a:t>
            </a:r>
          </a:p>
          <a:p>
            <a:pPr lvl="1"/>
            <a:r>
              <a:rPr lang="en-US" dirty="0">
                <a:latin typeface="Bodoni MT" panose="02070603080606020203" pitchFamily="18" charset="0"/>
              </a:rPr>
              <a:t>“Time is Relative” from ELLIPSES (double entendre)</a:t>
            </a:r>
          </a:p>
          <a:p>
            <a:pPr lvl="1"/>
            <a:endParaRPr lang="en-US" dirty="0">
              <a:latin typeface="Bodoni MT" panose="02070603080606020203" pitchFamily="18" charset="0"/>
            </a:endParaRPr>
          </a:p>
          <a:p>
            <a:r>
              <a:rPr lang="en-US" dirty="0">
                <a:latin typeface="Bodoni MT" panose="02070603080606020203" pitchFamily="18" charset="0"/>
              </a:rPr>
              <a:t>These sorts of irony and double entendre are easier for viewers to pick up from musicals compared to other storytelling mediums due to contrarian accompanying </a:t>
            </a:r>
            <a:r>
              <a:rPr lang="en-US" b="1" dirty="0">
                <a:latin typeface="Bodoni MT" panose="02070603080606020203" pitchFamily="18" charset="0"/>
              </a:rPr>
              <a:t>music</a:t>
            </a:r>
            <a:r>
              <a:rPr lang="en-US" dirty="0">
                <a:latin typeface="Bodoni MT" panose="02070603080606020203" pitchFamily="18" charset="0"/>
              </a:rPr>
              <a:t> and performances</a:t>
            </a:r>
            <a:endParaRPr lang="en-US" sz="3200" dirty="0">
              <a:latin typeface="Bodoni MT" panose="02070603080606020203" pitchFamily="18" charset="0"/>
            </a:endParaRPr>
          </a:p>
          <a:p>
            <a:pPr marL="914400" lvl="2" indent="0">
              <a:buNone/>
            </a:pPr>
            <a:endParaRPr lang="en-US" sz="2800" dirty="0">
              <a:latin typeface="Bodoni MT" panose="02070603080606020203" pitchFamily="18" charset="0"/>
            </a:endParaRPr>
          </a:p>
          <a:p>
            <a:pPr lvl="2"/>
            <a:endParaRPr lang="en-US" sz="2800" dirty="0">
              <a:latin typeface="Bodoni MT" panose="02070603080606020203" pitchFamily="18" charset="0"/>
            </a:endParaRPr>
          </a:p>
        </p:txBody>
      </p:sp>
      <p:sp>
        <p:nvSpPr>
          <p:cNvPr id="12" name="Title 5">
            <a:extLst>
              <a:ext uri="{FF2B5EF4-FFF2-40B4-BE49-F238E27FC236}">
                <a16:creationId xmlns:a16="http://schemas.microsoft.com/office/drawing/2014/main" id="{63B647E0-081C-475D-94F2-1A75FC111F0C}"/>
              </a:ext>
            </a:extLst>
          </p:cNvPr>
          <p:cNvSpPr>
            <a:spLocks noGrp="1"/>
          </p:cNvSpPr>
          <p:nvPr>
            <p:ph type="title"/>
          </p:nvPr>
        </p:nvSpPr>
        <p:spPr>
          <a:xfrm>
            <a:off x="0" y="-1"/>
            <a:ext cx="12192000" cy="1905000"/>
          </a:xfrm>
        </p:spPr>
        <p:txBody>
          <a:bodyPr/>
          <a:lstStyle/>
          <a:p>
            <a:pPr algn="ctr"/>
            <a:r>
              <a:rPr lang="en-US" b="1" dirty="0">
                <a:solidFill>
                  <a:schemeClr val="tx1"/>
                </a:solidFill>
                <a:latin typeface="Broadway" panose="04040905080B02020502" pitchFamily="82" charset="0"/>
                <a:ea typeface="Cambria" panose="02040503050406030204" pitchFamily="18" charset="0"/>
              </a:rPr>
              <a:t>MUSIC SHOULD (de)mean THE LYRICS</a:t>
            </a:r>
            <a:endParaRPr lang="en-US" b="1" dirty="0">
              <a:solidFill>
                <a:schemeClr val="tx1"/>
              </a:solidFill>
              <a:latin typeface="Broadway" panose="04040905080B02020502" pitchFamily="82" charset="0"/>
            </a:endParaRPr>
          </a:p>
        </p:txBody>
      </p:sp>
    </p:spTree>
    <p:extLst>
      <p:ext uri="{BB962C8B-B14F-4D97-AF65-F5344CB8AC3E}">
        <p14:creationId xmlns:p14="http://schemas.microsoft.com/office/powerpoint/2010/main" val="27460647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randombar(horizontal)">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Online Media 3" title="Pirates of Penzance - With cat-like tread">
            <a:hlinkClick r:id="" action="ppaction://media"/>
            <a:extLst>
              <a:ext uri="{FF2B5EF4-FFF2-40B4-BE49-F238E27FC236}">
                <a16:creationId xmlns:a16="http://schemas.microsoft.com/office/drawing/2014/main" id="{2055B08C-8A5D-4FAD-A572-6C441FD3AC1B}"/>
              </a:ext>
            </a:extLst>
          </p:cNvPr>
          <p:cNvPicPr>
            <a:picLocks noGrp="1" noRot="1" noChangeAspect="1"/>
          </p:cNvPicPr>
          <p:nvPr>
            <p:ph idx="1"/>
            <a:videoFile r:link="rId1"/>
          </p:nvPr>
        </p:nvPicPr>
        <p:blipFill>
          <a:blip r:embed="rId3"/>
          <a:stretch>
            <a:fillRect/>
          </a:stretch>
        </p:blipFill>
        <p:spPr>
          <a:xfrm>
            <a:off x="190500" y="92392"/>
            <a:ext cx="11811000" cy="6673215"/>
          </a:xfrm>
          <a:prstGeom prst="rect">
            <a:avLst/>
          </a:prstGeom>
        </p:spPr>
      </p:pic>
    </p:spTree>
    <p:extLst>
      <p:ext uri="{BB962C8B-B14F-4D97-AF65-F5344CB8AC3E}">
        <p14:creationId xmlns:p14="http://schemas.microsoft.com/office/powerpoint/2010/main" val="1059143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vol="80000">
                <p:cTn id="12" fill="hold" display="0">
                  <p:stCondLst>
                    <p:cond delay="indefinite"/>
                  </p:stCondLst>
                </p:cTn>
                <p:tgtEl>
                  <p:spTgt spid="5"/>
                </p:tgtEl>
              </p:cMediaNode>
            </p:video>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D95A1CC-19BD-4EC4-8E7F-B3F2A5196E71}"/>
              </a:ext>
            </a:extLst>
          </p:cNvPr>
          <p:cNvSpPr>
            <a:spLocks noGrp="1"/>
          </p:cNvSpPr>
          <p:nvPr>
            <p:ph type="title"/>
          </p:nvPr>
        </p:nvSpPr>
        <p:spPr>
          <a:xfrm>
            <a:off x="1143001" y="-1"/>
            <a:ext cx="9905998" cy="1905000"/>
          </a:xfrm>
        </p:spPr>
        <p:txBody>
          <a:bodyPr/>
          <a:lstStyle/>
          <a:p>
            <a:pPr algn="ctr"/>
            <a:r>
              <a:rPr lang="en-US" b="1" dirty="0">
                <a:solidFill>
                  <a:schemeClr val="tx1"/>
                </a:solidFill>
                <a:latin typeface="Broadway" panose="04040905080B02020502" pitchFamily="82" charset="0"/>
                <a:ea typeface="Cambria" panose="02040503050406030204" pitchFamily="18" charset="0"/>
              </a:rPr>
              <a:t>“I Want” song</a:t>
            </a:r>
            <a:endParaRPr lang="en-US" b="1" dirty="0">
              <a:solidFill>
                <a:schemeClr val="tx1"/>
              </a:solidFill>
              <a:latin typeface="Broadway" panose="04040905080B02020502" pitchFamily="82" charset="0"/>
            </a:endParaRPr>
          </a:p>
        </p:txBody>
      </p:sp>
      <p:sp>
        <p:nvSpPr>
          <p:cNvPr id="11" name="Content Placeholder 2">
            <a:extLst>
              <a:ext uri="{FF2B5EF4-FFF2-40B4-BE49-F238E27FC236}">
                <a16:creationId xmlns:a16="http://schemas.microsoft.com/office/drawing/2014/main" id="{4E0AFEF4-55C1-42D0-8509-A06C17C080D7}"/>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Bodoni MT" panose="02070603080606020203" pitchFamily="18" charset="0"/>
              </a:rPr>
              <a:t>Just as the name states, the song is about your protagonist’s or main characters’ wants</a:t>
            </a:r>
          </a:p>
          <a:p>
            <a:r>
              <a:rPr lang="en-US" dirty="0">
                <a:latin typeface="Bodoni MT" panose="02070603080606020203" pitchFamily="18" charset="0"/>
              </a:rPr>
              <a:t>The “I Want” song clarifies the hero’s goals for the audience and points the way forward (the journey to attain the super-objective)</a:t>
            </a:r>
          </a:p>
          <a:p>
            <a:r>
              <a:rPr lang="en-US" dirty="0">
                <a:latin typeface="Bodoni MT" panose="02070603080606020203" pitchFamily="18" charset="0"/>
              </a:rPr>
              <a:t>Like any story, you want the hero to get what they want; you push the audience’s wants, too</a:t>
            </a:r>
          </a:p>
        </p:txBody>
      </p:sp>
    </p:spTree>
    <p:extLst>
      <p:ext uri="{BB962C8B-B14F-4D97-AF65-F5344CB8AC3E}">
        <p14:creationId xmlns:p14="http://schemas.microsoft.com/office/powerpoint/2010/main" val="1004712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randombar(horizontal)">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nline Media 2" title="Prologue Invisible   Beetlejuice The Musical">
            <a:hlinkClick r:id="" action="ppaction://media"/>
            <a:extLst>
              <a:ext uri="{FF2B5EF4-FFF2-40B4-BE49-F238E27FC236}">
                <a16:creationId xmlns:a16="http://schemas.microsoft.com/office/drawing/2014/main" id="{083A0C14-53E8-4968-94D5-17C1ACBC6939}"/>
              </a:ext>
            </a:extLst>
          </p:cNvPr>
          <p:cNvPicPr>
            <a:picLocks noRot="1" noChangeAspect="1"/>
          </p:cNvPicPr>
          <p:nvPr>
            <a:videoFile r:link="rId1"/>
          </p:nvPr>
        </p:nvPicPr>
        <p:blipFill>
          <a:blip r:embed="rId3"/>
          <a:stretch>
            <a:fillRect/>
          </a:stretch>
        </p:blipFill>
        <p:spPr>
          <a:xfrm>
            <a:off x="190500" y="92392"/>
            <a:ext cx="11811000" cy="6673215"/>
          </a:xfrm>
          <a:prstGeom prst="rect">
            <a:avLst/>
          </a:prstGeom>
        </p:spPr>
      </p:pic>
    </p:spTree>
    <p:extLst>
      <p:ext uri="{BB962C8B-B14F-4D97-AF65-F5344CB8AC3E}">
        <p14:creationId xmlns:p14="http://schemas.microsoft.com/office/powerpoint/2010/main" val="430570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nline Media 1" title="Anika Noni Rose - Almost There (From &quot;The Princess and the Frog&quot;)">
            <a:hlinkClick r:id="" action="ppaction://media"/>
            <a:extLst>
              <a:ext uri="{FF2B5EF4-FFF2-40B4-BE49-F238E27FC236}">
                <a16:creationId xmlns:a16="http://schemas.microsoft.com/office/drawing/2014/main" id="{F095A6BC-C781-4895-935D-1DCD9C5E585B}"/>
              </a:ext>
            </a:extLst>
          </p:cNvPr>
          <p:cNvPicPr>
            <a:picLocks noRot="1" noChangeAspect="1"/>
          </p:cNvPicPr>
          <p:nvPr>
            <a:videoFile r:link="rId1"/>
          </p:nvPr>
        </p:nvPicPr>
        <p:blipFill>
          <a:blip r:embed="rId3"/>
          <a:stretch>
            <a:fillRect/>
          </a:stretch>
        </p:blipFill>
        <p:spPr>
          <a:xfrm>
            <a:off x="190500" y="92392"/>
            <a:ext cx="11811000" cy="6673215"/>
          </a:xfrm>
          <a:prstGeom prst="rect">
            <a:avLst/>
          </a:prstGeom>
        </p:spPr>
      </p:pic>
    </p:spTree>
    <p:extLst>
      <p:ext uri="{BB962C8B-B14F-4D97-AF65-F5344CB8AC3E}">
        <p14:creationId xmlns:p14="http://schemas.microsoft.com/office/powerpoint/2010/main" val="2731235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nline Media 2" title="Tommy Körberg - Chess In Concert: Where I Want To Be (1989)">
            <a:hlinkClick r:id="" action="ppaction://media"/>
            <a:extLst>
              <a:ext uri="{FF2B5EF4-FFF2-40B4-BE49-F238E27FC236}">
                <a16:creationId xmlns:a16="http://schemas.microsoft.com/office/drawing/2014/main" id="{5F6A1D28-35F8-47C7-8129-E5CDEF0C5484}"/>
              </a:ext>
            </a:extLst>
          </p:cNvPr>
          <p:cNvPicPr>
            <a:picLocks noRot="1" noChangeAspect="1"/>
          </p:cNvPicPr>
          <p:nvPr>
            <a:videoFile r:link="rId1"/>
          </p:nvPr>
        </p:nvPicPr>
        <p:blipFill>
          <a:blip r:embed="rId3"/>
          <a:stretch>
            <a:fillRect/>
          </a:stretch>
        </p:blipFill>
        <p:spPr>
          <a:xfrm>
            <a:off x="190500" y="92392"/>
            <a:ext cx="11811000" cy="6673215"/>
          </a:xfrm>
          <a:prstGeom prst="rect">
            <a:avLst/>
          </a:prstGeom>
        </p:spPr>
      </p:pic>
    </p:spTree>
    <p:extLst>
      <p:ext uri="{BB962C8B-B14F-4D97-AF65-F5344CB8AC3E}">
        <p14:creationId xmlns:p14="http://schemas.microsoft.com/office/powerpoint/2010/main" val="3961155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5">
            <a:extLst>
              <a:ext uri="{FF2B5EF4-FFF2-40B4-BE49-F238E27FC236}">
                <a16:creationId xmlns:a16="http://schemas.microsoft.com/office/drawing/2014/main" id="{3291F60E-D072-428A-9B93-CB83ACEF7DEF}"/>
              </a:ext>
            </a:extLst>
          </p:cNvPr>
          <p:cNvSpPr>
            <a:spLocks noGrp="1"/>
          </p:cNvSpPr>
          <p:nvPr>
            <p:ph type="title"/>
          </p:nvPr>
        </p:nvSpPr>
        <p:spPr>
          <a:xfrm>
            <a:off x="0" y="-1"/>
            <a:ext cx="12192000" cy="1905000"/>
          </a:xfrm>
        </p:spPr>
        <p:txBody>
          <a:bodyPr/>
          <a:lstStyle/>
          <a:p>
            <a:pPr algn="ctr"/>
            <a:r>
              <a:rPr lang="en-US" b="1" dirty="0">
                <a:solidFill>
                  <a:schemeClr val="tx1"/>
                </a:solidFill>
                <a:latin typeface="Broadway" panose="04040905080B02020502" pitchFamily="82" charset="0"/>
                <a:ea typeface="Cambria" panose="02040503050406030204" pitchFamily="18" charset="0"/>
              </a:rPr>
              <a:t>BOOK OF MUSICAL VS BOOK OF NOVEL</a:t>
            </a:r>
            <a:br>
              <a:rPr lang="en-US" b="1" dirty="0">
                <a:solidFill>
                  <a:schemeClr val="tx1"/>
                </a:solidFill>
                <a:latin typeface="Broadway" panose="04040905080B02020502" pitchFamily="82" charset="0"/>
                <a:ea typeface="Cambria" panose="02040503050406030204" pitchFamily="18" charset="0"/>
              </a:rPr>
            </a:br>
            <a:r>
              <a:rPr lang="en-US" b="1" dirty="0">
                <a:solidFill>
                  <a:schemeClr val="tx1"/>
                </a:solidFill>
                <a:latin typeface="Broadway" panose="04040905080B02020502" pitchFamily="82" charset="0"/>
                <a:ea typeface="Cambria" panose="02040503050406030204" pitchFamily="18" charset="0"/>
              </a:rPr>
              <a:t>What musicals add to/SUBTRACT from novels:</a:t>
            </a:r>
            <a:endParaRPr lang="en-US" b="1" dirty="0">
              <a:solidFill>
                <a:schemeClr val="tx1"/>
              </a:solidFill>
              <a:latin typeface="Broadway" panose="04040905080B02020502" pitchFamily="82" charset="0"/>
            </a:endParaRPr>
          </a:p>
        </p:txBody>
      </p:sp>
      <p:graphicFrame>
        <p:nvGraphicFramePr>
          <p:cNvPr id="7" name="Diagram 6">
            <a:extLst>
              <a:ext uri="{FF2B5EF4-FFF2-40B4-BE49-F238E27FC236}">
                <a16:creationId xmlns:a16="http://schemas.microsoft.com/office/drawing/2014/main" id="{AD8E8824-55EE-4C07-8FC5-F13F00C33A78}"/>
              </a:ext>
            </a:extLst>
          </p:cNvPr>
          <p:cNvGraphicFramePr/>
          <p:nvPr>
            <p:extLst>
              <p:ext uri="{D42A27DB-BD31-4B8C-83A1-F6EECF244321}">
                <p14:modId xmlns:p14="http://schemas.microsoft.com/office/powerpoint/2010/main" val="12789606"/>
              </p:ext>
            </p:extLst>
          </p:nvPr>
        </p:nvGraphicFramePr>
        <p:xfrm>
          <a:off x="1473200" y="1325218"/>
          <a:ext cx="9245600" cy="553278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21318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2000"/>
                                        <p:tgtEl>
                                          <p:spTgt spid="7"/>
                                        </p:tgtEl>
                                      </p:cBhvr>
                                    </p:animEffect>
                                    <p:anim calcmode="lin" valueType="num">
                                      <p:cBhvr>
                                        <p:cTn id="8" dur="2000" fill="hold"/>
                                        <p:tgtEl>
                                          <p:spTgt spid="7"/>
                                        </p:tgtEl>
                                        <p:attrNameLst>
                                          <p:attrName>ppt_w</p:attrName>
                                        </p:attrNameLst>
                                      </p:cBhvr>
                                      <p:tavLst>
                                        <p:tav tm="0" fmla="#ppt_w*sin(2.5*pi*$)">
                                          <p:val>
                                            <p:fltVal val="0"/>
                                          </p:val>
                                        </p:tav>
                                        <p:tav tm="100000">
                                          <p:val>
                                            <p:fltVal val="1"/>
                                          </p:val>
                                        </p:tav>
                                      </p:tavLst>
                                    </p:anim>
                                    <p:anim calcmode="lin" valueType="num">
                                      <p:cBhvr>
                                        <p:cTn id="9" dur="2000" fill="hold"/>
                                        <p:tgtEl>
                                          <p:spTgt spid="7"/>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AsOne/>
      </p:bldGraphic>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nline Media 2" title="Mulan: Reflection | Disney Sing-Along">
            <a:hlinkClick r:id="" action="ppaction://media"/>
            <a:extLst>
              <a:ext uri="{FF2B5EF4-FFF2-40B4-BE49-F238E27FC236}">
                <a16:creationId xmlns:a16="http://schemas.microsoft.com/office/drawing/2014/main" id="{FB6F6547-DC9C-4DF6-A754-17E075CE5D8A}"/>
              </a:ext>
            </a:extLst>
          </p:cNvPr>
          <p:cNvPicPr>
            <a:picLocks noRot="1" noChangeAspect="1"/>
          </p:cNvPicPr>
          <p:nvPr>
            <a:videoFile r:link="rId1"/>
          </p:nvPr>
        </p:nvPicPr>
        <p:blipFill>
          <a:blip r:embed="rId3"/>
          <a:stretch>
            <a:fillRect/>
          </a:stretch>
        </p:blipFill>
        <p:spPr>
          <a:xfrm>
            <a:off x="190500" y="92392"/>
            <a:ext cx="11811000" cy="6673215"/>
          </a:xfrm>
          <a:prstGeom prst="rect">
            <a:avLst/>
          </a:prstGeom>
        </p:spPr>
      </p:pic>
    </p:spTree>
    <p:extLst>
      <p:ext uri="{BB962C8B-B14F-4D97-AF65-F5344CB8AC3E}">
        <p14:creationId xmlns:p14="http://schemas.microsoft.com/office/powerpoint/2010/main" val="1359783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nline Media 1" title="Willy Wonka &amp; the Chocolate Factory - I Want It Now Scene (8/10) | Movieclips">
            <a:hlinkClick r:id="" action="ppaction://media"/>
            <a:extLst>
              <a:ext uri="{FF2B5EF4-FFF2-40B4-BE49-F238E27FC236}">
                <a16:creationId xmlns:a16="http://schemas.microsoft.com/office/drawing/2014/main" id="{2ED91BA6-8378-4DD9-8DBF-545C78035937}"/>
              </a:ext>
            </a:extLst>
          </p:cNvPr>
          <p:cNvPicPr>
            <a:picLocks noRot="1" noChangeAspect="1"/>
          </p:cNvPicPr>
          <p:nvPr>
            <a:videoFile r:link="rId1"/>
          </p:nvPr>
        </p:nvPicPr>
        <p:blipFill>
          <a:blip r:embed="rId3"/>
          <a:stretch>
            <a:fillRect/>
          </a:stretch>
        </p:blipFill>
        <p:spPr>
          <a:xfrm>
            <a:off x="190500" y="92392"/>
            <a:ext cx="11811000" cy="6673215"/>
          </a:xfrm>
          <a:prstGeom prst="rect">
            <a:avLst/>
          </a:prstGeom>
        </p:spPr>
      </p:pic>
    </p:spTree>
    <p:extLst>
      <p:ext uri="{BB962C8B-B14F-4D97-AF65-F5344CB8AC3E}">
        <p14:creationId xmlns:p14="http://schemas.microsoft.com/office/powerpoint/2010/main" val="3215611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D95A1CC-19BD-4EC4-8E7F-B3F2A5196E71}"/>
              </a:ext>
            </a:extLst>
          </p:cNvPr>
          <p:cNvSpPr>
            <a:spLocks noGrp="1"/>
          </p:cNvSpPr>
          <p:nvPr>
            <p:ph type="title"/>
          </p:nvPr>
        </p:nvSpPr>
        <p:spPr>
          <a:xfrm>
            <a:off x="1143001" y="-1"/>
            <a:ext cx="9905998" cy="1905000"/>
          </a:xfrm>
        </p:spPr>
        <p:txBody>
          <a:bodyPr/>
          <a:lstStyle/>
          <a:p>
            <a:pPr algn="ctr"/>
            <a:r>
              <a:rPr lang="en-US" b="1" dirty="0">
                <a:solidFill>
                  <a:schemeClr val="tx1"/>
                </a:solidFill>
                <a:latin typeface="Broadway" panose="04040905080B02020502" pitchFamily="82" charset="0"/>
                <a:ea typeface="Cambria" panose="02040503050406030204" pitchFamily="18" charset="0"/>
              </a:rPr>
              <a:t>“I Want” song</a:t>
            </a:r>
            <a:endParaRPr lang="en-US" b="1" dirty="0">
              <a:solidFill>
                <a:schemeClr val="tx1"/>
              </a:solidFill>
              <a:latin typeface="Broadway" panose="04040905080B02020502" pitchFamily="82" charset="0"/>
            </a:endParaRPr>
          </a:p>
        </p:txBody>
      </p:sp>
      <p:sp>
        <p:nvSpPr>
          <p:cNvPr id="11" name="Content Placeholder 2">
            <a:extLst>
              <a:ext uri="{FF2B5EF4-FFF2-40B4-BE49-F238E27FC236}">
                <a16:creationId xmlns:a16="http://schemas.microsoft.com/office/drawing/2014/main" id="{4E0AFEF4-55C1-42D0-8509-A06C17C080D7}"/>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Bodoni MT" panose="02070603080606020203" pitchFamily="18" charset="0"/>
              </a:rPr>
              <a:t>Just as the name states, the song is about your protagonist’s or main characters’ wants</a:t>
            </a:r>
          </a:p>
          <a:p>
            <a:r>
              <a:rPr lang="en-US" dirty="0">
                <a:latin typeface="Bodoni MT" panose="02070603080606020203" pitchFamily="18" charset="0"/>
              </a:rPr>
              <a:t>The “I Want” song clarifies the hero’s goals for the audience and points the way forward (the journey to attain the super-objective)</a:t>
            </a:r>
          </a:p>
          <a:p>
            <a:r>
              <a:rPr lang="en-US" dirty="0">
                <a:latin typeface="Bodoni MT" panose="02070603080606020203" pitchFamily="18" charset="0"/>
              </a:rPr>
              <a:t>Like any story, you want the hero to get what they want; you push the audience’s wants, too</a:t>
            </a:r>
            <a:br>
              <a:rPr lang="en-US" dirty="0">
                <a:latin typeface="Bodoni MT" panose="02070603080606020203" pitchFamily="18" charset="0"/>
              </a:rPr>
            </a:br>
            <a:endParaRPr lang="en-US" dirty="0">
              <a:latin typeface="Bodoni MT" panose="02070603080606020203" pitchFamily="18" charset="0"/>
            </a:endParaRPr>
          </a:p>
          <a:p>
            <a:r>
              <a:rPr lang="en-US" dirty="0">
                <a:latin typeface="Bodoni MT" panose="02070603080606020203" pitchFamily="18" charset="0"/>
              </a:rPr>
              <a:t>Even not-so-heroic characters have “I Want” songs</a:t>
            </a:r>
          </a:p>
          <a:p>
            <a:pPr lvl="1"/>
            <a:r>
              <a:rPr lang="en-US" dirty="0">
                <a:latin typeface="Bodoni MT" panose="02070603080606020203" pitchFamily="18" charset="0"/>
              </a:rPr>
              <a:t>Easiest way to give depth to even supporting characters</a:t>
            </a:r>
          </a:p>
          <a:p>
            <a:pPr marL="914400" lvl="2" indent="0">
              <a:buNone/>
            </a:pPr>
            <a:endParaRPr lang="en-US" sz="2400" dirty="0">
              <a:latin typeface="Bodoni MT" panose="02070603080606020203" pitchFamily="18" charset="0"/>
            </a:endParaRPr>
          </a:p>
          <a:p>
            <a:pPr lvl="2"/>
            <a:endParaRPr lang="en-US" sz="2800" dirty="0">
              <a:latin typeface="Bodoni MT" panose="02070603080606020203" pitchFamily="18" charset="0"/>
            </a:endParaRPr>
          </a:p>
        </p:txBody>
      </p:sp>
    </p:spTree>
    <p:extLst>
      <p:ext uri="{BB962C8B-B14F-4D97-AF65-F5344CB8AC3E}">
        <p14:creationId xmlns:p14="http://schemas.microsoft.com/office/powerpoint/2010/main" val="1521151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randombar(horizontal)">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isney - ♫ I want adventure in the great wide somewhere! I want it more  than I can tell. ♫ | Facebook">
            <a:extLst>
              <a:ext uri="{FF2B5EF4-FFF2-40B4-BE49-F238E27FC236}">
                <a16:creationId xmlns:a16="http://schemas.microsoft.com/office/drawing/2014/main" id="{74E6554F-2BC4-460C-A47E-5AA0FD649B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2867025" cy="16002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 Just Can&amp;#39;t Wait to Be King | Disney Wiki | Fandom">
            <a:extLst>
              <a:ext uri="{FF2B5EF4-FFF2-40B4-BE49-F238E27FC236}">
                <a16:creationId xmlns:a16="http://schemas.microsoft.com/office/drawing/2014/main" id="{C61AA894-EDB4-4C1E-A362-661514F1EA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47200" y="0"/>
            <a:ext cx="2844800" cy="1600200"/>
          </a:xfrm>
          <a:prstGeom prst="rect">
            <a:avLst/>
          </a:prstGeom>
          <a:noFill/>
          <a:extLst>
            <a:ext uri="{909E8E84-426E-40DD-AFC4-6F175D3DCCD1}">
              <a14:hiddenFill xmlns:a14="http://schemas.microsoft.com/office/drawing/2010/main">
                <a:solidFill>
                  <a:srgbClr val="FFFFFF"/>
                </a:solidFill>
              </a14:hiddenFill>
            </a:ext>
          </a:extLst>
        </p:spPr>
      </p:pic>
      <p:sp>
        <p:nvSpPr>
          <p:cNvPr id="6" name="Title 5">
            <a:extLst>
              <a:ext uri="{FF2B5EF4-FFF2-40B4-BE49-F238E27FC236}">
                <a16:creationId xmlns:a16="http://schemas.microsoft.com/office/drawing/2014/main" id="{BD95A1CC-19BD-4EC4-8E7F-B3F2A5196E71}"/>
              </a:ext>
            </a:extLst>
          </p:cNvPr>
          <p:cNvSpPr>
            <a:spLocks noGrp="1"/>
          </p:cNvSpPr>
          <p:nvPr>
            <p:ph type="title"/>
          </p:nvPr>
        </p:nvSpPr>
        <p:spPr>
          <a:xfrm>
            <a:off x="1143001" y="0"/>
            <a:ext cx="9905998" cy="1905000"/>
          </a:xfrm>
        </p:spPr>
        <p:txBody>
          <a:bodyPr/>
          <a:lstStyle/>
          <a:p>
            <a:pPr algn="ctr"/>
            <a:r>
              <a:rPr lang="en-US" b="1" dirty="0">
                <a:solidFill>
                  <a:schemeClr val="tx1"/>
                </a:solidFill>
                <a:latin typeface="Broadway" panose="04040905080B02020502" pitchFamily="82" charset="0"/>
                <a:ea typeface="Cambria" panose="02040503050406030204" pitchFamily="18" charset="0"/>
              </a:rPr>
              <a:t>“I Want” songs</a:t>
            </a:r>
            <a:endParaRPr lang="en-US" b="1" dirty="0">
              <a:solidFill>
                <a:schemeClr val="tx1"/>
              </a:solidFill>
              <a:latin typeface="Broadway" panose="04040905080B02020502" pitchFamily="82" charset="0"/>
            </a:endParaRPr>
          </a:p>
        </p:txBody>
      </p:sp>
      <p:sp>
        <p:nvSpPr>
          <p:cNvPr id="11" name="Content Placeholder 2">
            <a:extLst>
              <a:ext uri="{FF2B5EF4-FFF2-40B4-BE49-F238E27FC236}">
                <a16:creationId xmlns:a16="http://schemas.microsoft.com/office/drawing/2014/main" id="{4E0AFEF4-55C1-42D0-8509-A06C17C080D7}"/>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latin typeface="Bodoni MT" panose="02070603080606020203" pitchFamily="18" charset="0"/>
              </a:rPr>
              <a:t>“</a:t>
            </a:r>
            <a:r>
              <a:rPr lang="en-US" sz="2400" u="sng" dirty="0">
                <a:latin typeface="Bodoni MT" panose="02070603080606020203" pitchFamily="18" charset="0"/>
              </a:rPr>
              <a:t>I want</a:t>
            </a:r>
            <a:r>
              <a:rPr lang="en-US" sz="2400" dirty="0">
                <a:latin typeface="Bodoni MT" panose="02070603080606020203" pitchFamily="18" charset="0"/>
              </a:rPr>
              <a:t> adventure in the great wide somewhere.” – “</a:t>
            </a:r>
            <a:r>
              <a:rPr lang="en-US" sz="2400" dirty="0">
                <a:solidFill>
                  <a:srgbClr val="FF0000"/>
                </a:solidFill>
                <a:latin typeface="Bodoni MT" panose="02070603080606020203" pitchFamily="18" charset="0"/>
              </a:rPr>
              <a:t>Belle (Reprise)</a:t>
            </a:r>
            <a:r>
              <a:rPr lang="en-US" sz="2400" dirty="0">
                <a:latin typeface="Bodoni MT" panose="02070603080606020203" pitchFamily="18" charset="0"/>
              </a:rPr>
              <a:t>” by Belle from BEAUTY AND THE BEAST</a:t>
            </a:r>
          </a:p>
          <a:p>
            <a:r>
              <a:rPr lang="en-US" sz="2400" dirty="0">
                <a:latin typeface="Bodoni MT" panose="02070603080606020203" pitchFamily="18" charset="0"/>
              </a:rPr>
              <a:t>“Oh, </a:t>
            </a:r>
            <a:r>
              <a:rPr lang="en-US" sz="2400" u="sng" dirty="0">
                <a:latin typeface="Bodoni MT" panose="02070603080606020203" pitchFamily="18" charset="0"/>
              </a:rPr>
              <a:t>I just can’t wait to be king</a:t>
            </a:r>
            <a:r>
              <a:rPr lang="en-US" sz="2400" dirty="0">
                <a:latin typeface="Bodoni MT" panose="02070603080606020203" pitchFamily="18" charset="0"/>
              </a:rPr>
              <a:t>!” – “</a:t>
            </a:r>
            <a:r>
              <a:rPr lang="en-US" sz="2400" dirty="0">
                <a:solidFill>
                  <a:srgbClr val="FFC000"/>
                </a:solidFill>
                <a:latin typeface="Bodoni MT" panose="02070603080606020203" pitchFamily="18" charset="0"/>
              </a:rPr>
              <a:t>I Just Can't Wait to Be King</a:t>
            </a:r>
            <a:r>
              <a:rPr lang="en-US" sz="2400" dirty="0">
                <a:latin typeface="Bodoni MT" panose="02070603080606020203" pitchFamily="18" charset="0"/>
              </a:rPr>
              <a:t>” by Simba from LION KING</a:t>
            </a:r>
          </a:p>
          <a:p>
            <a:r>
              <a:rPr lang="en-US" sz="2400" dirty="0">
                <a:latin typeface="Bodoni MT" panose="02070603080606020203" pitchFamily="18" charset="0"/>
              </a:rPr>
              <a:t>“Soon as I </a:t>
            </a:r>
            <a:r>
              <a:rPr lang="en-US" sz="2400" u="sng" dirty="0">
                <a:latin typeface="Bodoni MT" panose="02070603080606020203" pitchFamily="18" charset="0"/>
              </a:rPr>
              <a:t>get home</a:t>
            </a:r>
            <a:r>
              <a:rPr lang="en-US" sz="2400" dirty="0">
                <a:latin typeface="Bodoni MT" panose="02070603080606020203" pitchFamily="18" charset="0"/>
              </a:rPr>
              <a:t>.” – “</a:t>
            </a:r>
            <a:r>
              <a:rPr lang="en-US" sz="2400" dirty="0">
                <a:solidFill>
                  <a:srgbClr val="FFFF00"/>
                </a:solidFill>
                <a:latin typeface="Bodoni MT" panose="02070603080606020203" pitchFamily="18" charset="0"/>
              </a:rPr>
              <a:t>Soon As I Get Home</a:t>
            </a:r>
            <a:r>
              <a:rPr lang="en-US" sz="2400" dirty="0">
                <a:latin typeface="Bodoni MT" panose="02070603080606020203" pitchFamily="18" charset="0"/>
              </a:rPr>
              <a:t>” by Dorothy from THE WIZ</a:t>
            </a:r>
          </a:p>
          <a:p>
            <a:r>
              <a:rPr lang="en-US" sz="2400" dirty="0">
                <a:latin typeface="Bodoni MT" panose="02070603080606020203" pitchFamily="18" charset="0"/>
              </a:rPr>
              <a:t>“And home's what Vanessa's </a:t>
            </a:r>
            <a:r>
              <a:rPr lang="en-US" sz="2400" u="sng" dirty="0" err="1">
                <a:latin typeface="Bodoni MT" panose="02070603080606020203" pitchFamily="18" charset="0"/>
              </a:rPr>
              <a:t>runnin</a:t>
            </a:r>
            <a:r>
              <a:rPr lang="en-US" sz="2400" u="sng" dirty="0">
                <a:latin typeface="Bodoni MT" panose="02070603080606020203" pitchFamily="18" charset="0"/>
              </a:rPr>
              <a:t>' away</a:t>
            </a:r>
            <a:r>
              <a:rPr lang="en-US" sz="2400" dirty="0">
                <a:latin typeface="Bodoni MT" panose="02070603080606020203" pitchFamily="18" charset="0"/>
              </a:rPr>
              <a:t> from...” – “</a:t>
            </a:r>
            <a:r>
              <a:rPr lang="en-US" sz="2400" dirty="0">
                <a:solidFill>
                  <a:srgbClr val="00B050"/>
                </a:solidFill>
                <a:latin typeface="Bodoni MT" panose="02070603080606020203" pitchFamily="18" charset="0"/>
              </a:rPr>
              <a:t>It Won’t Be Long Now</a:t>
            </a:r>
            <a:r>
              <a:rPr lang="en-US" sz="2400" dirty="0">
                <a:latin typeface="Bodoni MT" panose="02070603080606020203" pitchFamily="18" charset="0"/>
              </a:rPr>
              <a:t>” for Vanessa from IN THE HEIGHTS</a:t>
            </a:r>
          </a:p>
          <a:p>
            <a:r>
              <a:rPr lang="en-US" sz="2400" dirty="0">
                <a:latin typeface="Bodoni MT" panose="02070603080606020203" pitchFamily="18" charset="0"/>
              </a:rPr>
              <a:t>“Bring me no ring... Unless he's a matchless match.” – “</a:t>
            </a:r>
            <a:r>
              <a:rPr lang="en-US" sz="2400" dirty="0">
                <a:solidFill>
                  <a:srgbClr val="0070C0"/>
                </a:solidFill>
                <a:latin typeface="Bodoni MT" panose="02070603080606020203" pitchFamily="18" charset="0"/>
              </a:rPr>
              <a:t>Matchmaker, Matchmaker</a:t>
            </a:r>
            <a:r>
              <a:rPr lang="en-US" sz="2400" dirty="0">
                <a:latin typeface="Bodoni MT" panose="02070603080606020203" pitchFamily="18" charset="0"/>
              </a:rPr>
              <a:t>” by the five daughters from FIDDLER ON THE ROOF</a:t>
            </a:r>
          </a:p>
          <a:p>
            <a:r>
              <a:rPr lang="en-US" sz="2400" dirty="0">
                <a:latin typeface="Bodoni MT" panose="02070603080606020203" pitchFamily="18" charset="0"/>
              </a:rPr>
              <a:t>“My future is an ellipse where my legacy is able </a:t>
            </a:r>
            <a:r>
              <a:rPr lang="en-US" sz="2400" u="sng" dirty="0">
                <a:latin typeface="Bodoni MT" panose="02070603080606020203" pitchFamily="18" charset="0"/>
              </a:rPr>
              <a:t>to be the adult in the room</a:t>
            </a:r>
            <a:r>
              <a:rPr lang="en-US" sz="2400" dirty="0">
                <a:latin typeface="Bodoni MT" panose="02070603080606020203" pitchFamily="18" charset="0"/>
              </a:rPr>
              <a:t>...” – “</a:t>
            </a:r>
            <a:r>
              <a:rPr lang="en-US" sz="2400" dirty="0">
                <a:solidFill>
                  <a:srgbClr val="7030A0"/>
                </a:solidFill>
                <a:latin typeface="Bodoni MT" panose="02070603080606020203" pitchFamily="18" charset="0"/>
              </a:rPr>
              <a:t>Cutting Edge</a:t>
            </a:r>
            <a:r>
              <a:rPr lang="en-US" sz="2400" dirty="0">
                <a:latin typeface="Bodoni MT" panose="02070603080606020203" pitchFamily="18" charset="0"/>
              </a:rPr>
              <a:t>” by SPT0615-JD from ELLIPSES</a:t>
            </a:r>
          </a:p>
        </p:txBody>
      </p:sp>
    </p:spTree>
    <p:extLst>
      <p:ext uri="{BB962C8B-B14F-4D97-AF65-F5344CB8AC3E}">
        <p14:creationId xmlns:p14="http://schemas.microsoft.com/office/powerpoint/2010/main" val="1300574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randombar(horizontal)">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nline Media 3" title="What Do You Want, Paul?">
            <a:hlinkClick r:id="" action="ppaction://media"/>
            <a:extLst>
              <a:ext uri="{FF2B5EF4-FFF2-40B4-BE49-F238E27FC236}">
                <a16:creationId xmlns:a16="http://schemas.microsoft.com/office/drawing/2014/main" id="{FE1CE7DD-405F-4DEA-86C9-2AB624521EFE}"/>
              </a:ext>
            </a:extLst>
          </p:cNvPr>
          <p:cNvPicPr>
            <a:picLocks noRot="1" noChangeAspect="1"/>
          </p:cNvPicPr>
          <p:nvPr>
            <a:videoFile r:link="rId1"/>
          </p:nvPr>
        </p:nvPicPr>
        <p:blipFill>
          <a:blip r:embed="rId3"/>
          <a:stretch>
            <a:fillRect/>
          </a:stretch>
        </p:blipFill>
        <p:spPr>
          <a:xfrm>
            <a:off x="190500" y="92392"/>
            <a:ext cx="11811000" cy="6673215"/>
          </a:xfrm>
          <a:prstGeom prst="rect">
            <a:avLst/>
          </a:prstGeom>
        </p:spPr>
      </p:pic>
    </p:spTree>
    <p:extLst>
      <p:ext uri="{BB962C8B-B14F-4D97-AF65-F5344CB8AC3E}">
        <p14:creationId xmlns:p14="http://schemas.microsoft.com/office/powerpoint/2010/main" val="3868848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56490CF-0E04-4512-9F54-97B387E2832F}"/>
              </a:ext>
            </a:extLst>
          </p:cNvPr>
          <p:cNvSpPr txBox="1"/>
          <p:nvPr/>
        </p:nvSpPr>
        <p:spPr>
          <a:xfrm>
            <a:off x="901148" y="1859339"/>
            <a:ext cx="10389704" cy="3139321"/>
          </a:xfrm>
          <a:prstGeom prst="rect">
            <a:avLst/>
          </a:prstGeom>
          <a:noFill/>
        </p:spPr>
        <p:txBody>
          <a:bodyPr wrap="square">
            <a:spAutoFit/>
          </a:bodyPr>
          <a:lstStyle/>
          <a:p>
            <a:pPr algn="ctr"/>
            <a:r>
              <a:rPr lang="en-US" sz="6600" dirty="0">
                <a:latin typeface="Bodoni MT" panose="02070603080606020203" pitchFamily="18" charset="0"/>
              </a:rPr>
              <a:t>Well, then how's anyone supposed to sympathize with you, [Law Breaker’s name]?</a:t>
            </a:r>
          </a:p>
        </p:txBody>
      </p:sp>
      <p:sp>
        <p:nvSpPr>
          <p:cNvPr id="6" name="Title 5">
            <a:extLst>
              <a:ext uri="{FF2B5EF4-FFF2-40B4-BE49-F238E27FC236}">
                <a16:creationId xmlns:a16="http://schemas.microsoft.com/office/drawing/2014/main" id="{57C9A392-FAC9-429E-B5A3-6CE116C5A79C}"/>
              </a:ext>
            </a:extLst>
          </p:cNvPr>
          <p:cNvSpPr>
            <a:spLocks noGrp="1"/>
          </p:cNvSpPr>
          <p:nvPr>
            <p:ph type="title"/>
          </p:nvPr>
        </p:nvSpPr>
        <p:spPr>
          <a:xfrm>
            <a:off x="1143001" y="0"/>
            <a:ext cx="9905998" cy="1905000"/>
          </a:xfrm>
        </p:spPr>
        <p:txBody>
          <a:bodyPr/>
          <a:lstStyle/>
          <a:p>
            <a:pPr algn="ctr"/>
            <a:r>
              <a:rPr lang="en-US" b="1" dirty="0">
                <a:solidFill>
                  <a:schemeClr val="tx1"/>
                </a:solidFill>
                <a:latin typeface="Broadway" panose="04040905080B02020502" pitchFamily="82" charset="0"/>
                <a:ea typeface="Cambria" panose="02040503050406030204" pitchFamily="18" charset="0"/>
              </a:rPr>
              <a:t>I want you to want!</a:t>
            </a:r>
            <a:endParaRPr lang="en-US" b="1" dirty="0">
              <a:solidFill>
                <a:schemeClr val="tx1"/>
              </a:solidFill>
              <a:latin typeface="Broadway" panose="04040905080B02020502" pitchFamily="82" charset="0"/>
            </a:endParaRPr>
          </a:p>
        </p:txBody>
      </p:sp>
    </p:spTree>
    <p:extLst>
      <p:ext uri="{BB962C8B-B14F-4D97-AF65-F5344CB8AC3E}">
        <p14:creationId xmlns:p14="http://schemas.microsoft.com/office/powerpoint/2010/main" val="281641082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D95A1CC-19BD-4EC4-8E7F-B3F2A5196E71}"/>
              </a:ext>
            </a:extLst>
          </p:cNvPr>
          <p:cNvSpPr>
            <a:spLocks noGrp="1"/>
          </p:cNvSpPr>
          <p:nvPr>
            <p:ph type="title"/>
          </p:nvPr>
        </p:nvSpPr>
        <p:spPr>
          <a:xfrm>
            <a:off x="0" y="-1"/>
            <a:ext cx="12192000" cy="1905000"/>
          </a:xfrm>
        </p:spPr>
        <p:txBody>
          <a:bodyPr/>
          <a:lstStyle/>
          <a:p>
            <a:pPr algn="ctr"/>
            <a:r>
              <a:rPr lang="en-US" b="1" dirty="0">
                <a:solidFill>
                  <a:schemeClr val="tx1"/>
                </a:solidFill>
                <a:latin typeface="Broadway" panose="04040905080B02020502" pitchFamily="82" charset="0"/>
                <a:ea typeface="Cambria" panose="02040503050406030204" pitchFamily="18" charset="0"/>
              </a:rPr>
              <a:t>BREAKOUT: Why does your law breaker want?</a:t>
            </a:r>
            <a:endParaRPr lang="en-US" b="1" dirty="0">
              <a:solidFill>
                <a:schemeClr val="tx1"/>
              </a:solidFill>
              <a:latin typeface="Broadway" panose="04040905080B02020502" pitchFamily="82" charset="0"/>
            </a:endParaRPr>
          </a:p>
        </p:txBody>
      </p:sp>
      <p:sp>
        <p:nvSpPr>
          <p:cNvPr id="4" name="Content Placeholder 2">
            <a:extLst>
              <a:ext uri="{FF2B5EF4-FFF2-40B4-BE49-F238E27FC236}">
                <a16:creationId xmlns:a16="http://schemas.microsoft.com/office/drawing/2014/main" id="{37501E6B-9409-4F6D-A032-44FF0C5C56D1}"/>
              </a:ext>
            </a:extLst>
          </p:cNvPr>
          <p:cNvSpPr txBox="1">
            <a:spLocks/>
          </p:cNvSpPr>
          <p:nvPr/>
        </p:nvSpPr>
        <p:spPr>
          <a:xfrm>
            <a:off x="838200" y="1825625"/>
            <a:ext cx="10515600" cy="435133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r>
              <a:rPr lang="en-US" dirty="0">
                <a:latin typeface="Bodoni MT" panose="02070603080606020203" pitchFamily="18" charset="0"/>
              </a:rPr>
              <a:t>Present your team’s story and “I Want” poem at 3:30PM Eastern</a:t>
            </a:r>
          </a:p>
          <a:p>
            <a:endParaRPr lang="en-US" dirty="0">
              <a:latin typeface="Bodoni MT" panose="02070603080606020203" pitchFamily="18" charset="0"/>
            </a:endParaRPr>
          </a:p>
          <a:p>
            <a:r>
              <a:rPr lang="en-US" dirty="0">
                <a:latin typeface="Bodoni MT" panose="02070603080606020203" pitchFamily="18" charset="0"/>
              </a:rPr>
              <a:t>Novelist: Revise your synopsis. If you have time, write the plot summary up to the inciting incident.</a:t>
            </a:r>
          </a:p>
          <a:p>
            <a:endParaRPr lang="en-US" dirty="0">
              <a:latin typeface="Bodoni MT" panose="02070603080606020203" pitchFamily="18" charset="0"/>
            </a:endParaRPr>
          </a:p>
          <a:p>
            <a:r>
              <a:rPr lang="en-US" dirty="0">
                <a:latin typeface="Bodoni MT" panose="02070603080606020203" pitchFamily="18" charset="0"/>
              </a:rPr>
              <a:t>Playwright: Write the stage directions and scene leading up to the “I Want” poem.</a:t>
            </a:r>
          </a:p>
          <a:p>
            <a:endParaRPr lang="en-US" dirty="0">
              <a:latin typeface="Bodoni MT" panose="02070603080606020203" pitchFamily="18" charset="0"/>
            </a:endParaRPr>
          </a:p>
          <a:p>
            <a:r>
              <a:rPr lang="en-US" dirty="0">
                <a:latin typeface="Bodoni MT" panose="02070603080606020203" pitchFamily="18" charset="0"/>
              </a:rPr>
              <a:t>Poet: Write the “I Want” poem that the protagonist would monologue, whether alone or in a crowded world.</a:t>
            </a:r>
          </a:p>
        </p:txBody>
      </p:sp>
    </p:spTree>
    <p:extLst>
      <p:ext uri="{BB962C8B-B14F-4D97-AF65-F5344CB8AC3E}">
        <p14:creationId xmlns:p14="http://schemas.microsoft.com/office/powerpoint/2010/main" val="28658835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website&#10;&#10;Description automatically generated">
            <a:extLst>
              <a:ext uri="{FF2B5EF4-FFF2-40B4-BE49-F238E27FC236}">
                <a16:creationId xmlns:a16="http://schemas.microsoft.com/office/drawing/2014/main" id="{4036B366-606C-40DD-95C3-406B579A54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15001" y="1714249"/>
            <a:ext cx="6096000" cy="3429502"/>
          </a:xfrm>
          <a:prstGeom prst="rect">
            <a:avLst/>
          </a:prstGeom>
        </p:spPr>
      </p:pic>
      <p:sp>
        <p:nvSpPr>
          <p:cNvPr id="4" name="Title 5">
            <a:extLst>
              <a:ext uri="{FF2B5EF4-FFF2-40B4-BE49-F238E27FC236}">
                <a16:creationId xmlns:a16="http://schemas.microsoft.com/office/drawing/2014/main" id="{3B1844F3-9B0F-486F-8A7A-D0FA1E2B4A54}"/>
              </a:ext>
            </a:extLst>
          </p:cNvPr>
          <p:cNvSpPr>
            <a:spLocks noGrp="1"/>
          </p:cNvSpPr>
          <p:nvPr>
            <p:ph type="title"/>
          </p:nvPr>
        </p:nvSpPr>
        <p:spPr>
          <a:xfrm>
            <a:off x="1143001" y="-1"/>
            <a:ext cx="9905998" cy="1905000"/>
          </a:xfrm>
        </p:spPr>
        <p:txBody>
          <a:bodyPr/>
          <a:lstStyle/>
          <a:p>
            <a:pPr algn="ctr"/>
            <a:r>
              <a:rPr lang="en-US" b="1" dirty="0">
                <a:solidFill>
                  <a:schemeClr val="tx1"/>
                </a:solidFill>
                <a:latin typeface="Broadway" panose="04040905080B02020502" pitchFamily="82" charset="0"/>
                <a:ea typeface="Cambria" panose="02040503050406030204" pitchFamily="18" charset="0"/>
              </a:rPr>
              <a:t>Where do I go from here?</a:t>
            </a:r>
            <a:endParaRPr lang="en-US" b="1" dirty="0">
              <a:solidFill>
                <a:schemeClr val="tx1"/>
              </a:solidFill>
              <a:latin typeface="Broadway" panose="04040905080B02020502" pitchFamily="82" charset="0"/>
            </a:endParaRPr>
          </a:p>
        </p:txBody>
      </p:sp>
      <p:sp>
        <p:nvSpPr>
          <p:cNvPr id="5" name="Content Placeholder 2">
            <a:extLst>
              <a:ext uri="{FF2B5EF4-FFF2-40B4-BE49-F238E27FC236}">
                <a16:creationId xmlns:a16="http://schemas.microsoft.com/office/drawing/2014/main" id="{A8EA4C4D-7D3C-493F-94D3-8937B9DB1FB1}"/>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2400" dirty="0">
              <a:latin typeface="Bodoni MT" panose="02070603080606020203" pitchFamily="18" charset="0"/>
            </a:endParaRPr>
          </a:p>
          <a:p>
            <a:pPr lvl="2"/>
            <a:endParaRPr lang="en-US" sz="2400" dirty="0">
              <a:latin typeface="Bodoni MT" panose="02070603080606020203" pitchFamily="18" charset="0"/>
            </a:endParaRPr>
          </a:p>
          <a:p>
            <a:pPr marL="914400" lvl="2" indent="0">
              <a:buNone/>
            </a:pPr>
            <a:endParaRPr lang="en-US" sz="2400" dirty="0">
              <a:latin typeface="Bodoni MT" panose="02070603080606020203" pitchFamily="18" charset="0"/>
            </a:endParaRPr>
          </a:p>
          <a:p>
            <a:pPr lvl="2"/>
            <a:endParaRPr lang="en-US" sz="2800" dirty="0">
              <a:latin typeface="Bodoni MT" panose="02070603080606020203" pitchFamily="18" charset="0"/>
            </a:endParaRPr>
          </a:p>
        </p:txBody>
      </p:sp>
      <p:sp>
        <p:nvSpPr>
          <p:cNvPr id="6" name="Content Placeholder 2">
            <a:extLst>
              <a:ext uri="{FF2B5EF4-FFF2-40B4-BE49-F238E27FC236}">
                <a16:creationId xmlns:a16="http://schemas.microsoft.com/office/drawing/2014/main" id="{145CB8C4-F426-4DB8-86D5-F4634BE4CA15}"/>
              </a:ext>
            </a:extLst>
          </p:cNvPr>
          <p:cNvSpPr txBox="1">
            <a:spLocks/>
          </p:cNvSpPr>
          <p:nvPr/>
        </p:nvSpPr>
        <p:spPr>
          <a:xfrm>
            <a:off x="990600" y="19780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Bodoni MT" panose="02070603080606020203" pitchFamily="18" charset="0"/>
              </a:rPr>
              <a:t>Find your community!</a:t>
            </a:r>
          </a:p>
          <a:p>
            <a:pPr lvl="1"/>
            <a:r>
              <a:rPr lang="en-US" dirty="0">
                <a:latin typeface="Bodoni MT" panose="02070603080606020203" pitchFamily="18" charset="0"/>
              </a:rPr>
              <a:t>Harlem Writers United</a:t>
            </a:r>
          </a:p>
        </p:txBody>
      </p:sp>
    </p:spTree>
    <p:extLst>
      <p:ext uri="{BB962C8B-B14F-4D97-AF65-F5344CB8AC3E}">
        <p14:creationId xmlns:p14="http://schemas.microsoft.com/office/powerpoint/2010/main" val="602819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randombar(horizontal)">
                                      <p:cBhvr>
                                        <p:cTn id="12" dur="500"/>
                                        <p:tgtEl>
                                          <p:spTgt spid="6">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Text&#10;&#10;Description automatically generated">
            <a:extLst>
              <a:ext uri="{FF2B5EF4-FFF2-40B4-BE49-F238E27FC236}">
                <a16:creationId xmlns:a16="http://schemas.microsoft.com/office/drawing/2014/main" id="{3CAEE2FE-ABC8-42F5-AA12-5D1C95CE7C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15001" y="2547937"/>
            <a:ext cx="6096000" cy="1762125"/>
          </a:xfrm>
          <a:prstGeom prst="rect">
            <a:avLst/>
          </a:prstGeom>
        </p:spPr>
      </p:pic>
      <p:sp>
        <p:nvSpPr>
          <p:cNvPr id="4" name="Title 5">
            <a:extLst>
              <a:ext uri="{FF2B5EF4-FFF2-40B4-BE49-F238E27FC236}">
                <a16:creationId xmlns:a16="http://schemas.microsoft.com/office/drawing/2014/main" id="{3B1844F3-9B0F-486F-8A7A-D0FA1E2B4A54}"/>
              </a:ext>
            </a:extLst>
          </p:cNvPr>
          <p:cNvSpPr>
            <a:spLocks noGrp="1"/>
          </p:cNvSpPr>
          <p:nvPr>
            <p:ph type="title"/>
          </p:nvPr>
        </p:nvSpPr>
        <p:spPr>
          <a:xfrm>
            <a:off x="1143001" y="-1"/>
            <a:ext cx="9905998" cy="1905000"/>
          </a:xfrm>
        </p:spPr>
        <p:txBody>
          <a:bodyPr/>
          <a:lstStyle/>
          <a:p>
            <a:pPr algn="ctr"/>
            <a:r>
              <a:rPr lang="en-US" b="1" dirty="0">
                <a:solidFill>
                  <a:schemeClr val="tx1"/>
                </a:solidFill>
                <a:latin typeface="Broadway" panose="04040905080B02020502" pitchFamily="82" charset="0"/>
                <a:ea typeface="Cambria" panose="02040503050406030204" pitchFamily="18" charset="0"/>
              </a:rPr>
              <a:t>Where do I go from here?</a:t>
            </a:r>
            <a:endParaRPr lang="en-US" b="1" dirty="0">
              <a:solidFill>
                <a:schemeClr val="tx1"/>
              </a:solidFill>
              <a:latin typeface="Broadway" panose="04040905080B02020502" pitchFamily="82" charset="0"/>
            </a:endParaRPr>
          </a:p>
        </p:txBody>
      </p:sp>
      <p:sp>
        <p:nvSpPr>
          <p:cNvPr id="5" name="Content Placeholder 2">
            <a:extLst>
              <a:ext uri="{FF2B5EF4-FFF2-40B4-BE49-F238E27FC236}">
                <a16:creationId xmlns:a16="http://schemas.microsoft.com/office/drawing/2014/main" id="{A8EA4C4D-7D3C-493F-94D3-8937B9DB1FB1}"/>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2400" dirty="0">
              <a:latin typeface="Bodoni MT" panose="02070603080606020203" pitchFamily="18" charset="0"/>
            </a:endParaRPr>
          </a:p>
          <a:p>
            <a:pPr lvl="2"/>
            <a:endParaRPr lang="en-US" sz="2400" dirty="0">
              <a:latin typeface="Bodoni MT" panose="02070603080606020203" pitchFamily="18" charset="0"/>
            </a:endParaRPr>
          </a:p>
          <a:p>
            <a:pPr marL="914400" lvl="2" indent="0">
              <a:buNone/>
            </a:pPr>
            <a:endParaRPr lang="en-US" sz="2400" dirty="0">
              <a:latin typeface="Bodoni MT" panose="02070603080606020203" pitchFamily="18" charset="0"/>
            </a:endParaRPr>
          </a:p>
          <a:p>
            <a:pPr lvl="2"/>
            <a:endParaRPr lang="en-US" sz="2800" dirty="0">
              <a:latin typeface="Bodoni MT" panose="02070603080606020203" pitchFamily="18" charset="0"/>
            </a:endParaRPr>
          </a:p>
        </p:txBody>
      </p:sp>
      <p:sp>
        <p:nvSpPr>
          <p:cNvPr id="6" name="Content Placeholder 2">
            <a:extLst>
              <a:ext uri="{FF2B5EF4-FFF2-40B4-BE49-F238E27FC236}">
                <a16:creationId xmlns:a16="http://schemas.microsoft.com/office/drawing/2014/main" id="{145CB8C4-F426-4DB8-86D5-F4634BE4CA15}"/>
              </a:ext>
            </a:extLst>
          </p:cNvPr>
          <p:cNvSpPr txBox="1">
            <a:spLocks/>
          </p:cNvSpPr>
          <p:nvPr/>
        </p:nvSpPr>
        <p:spPr>
          <a:xfrm>
            <a:off x="990600" y="19780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Bodoni MT" panose="02070603080606020203" pitchFamily="18" charset="0"/>
              </a:rPr>
              <a:t>Find your community!</a:t>
            </a:r>
          </a:p>
          <a:p>
            <a:pPr lvl="1"/>
            <a:r>
              <a:rPr lang="en-US" dirty="0">
                <a:latin typeface="Bodoni MT" panose="02070603080606020203" pitchFamily="18" charset="0"/>
              </a:rPr>
              <a:t>Harlem Writers United</a:t>
            </a:r>
          </a:p>
          <a:p>
            <a:pPr lvl="1"/>
            <a:r>
              <a:rPr lang="en-US" dirty="0">
                <a:latin typeface="Bodoni MT" panose="02070603080606020203" pitchFamily="18" charset="0"/>
              </a:rPr>
              <a:t>Working Title Playwrights</a:t>
            </a:r>
          </a:p>
        </p:txBody>
      </p:sp>
    </p:spTree>
    <p:extLst>
      <p:ext uri="{BB962C8B-B14F-4D97-AF65-F5344CB8AC3E}">
        <p14:creationId xmlns:p14="http://schemas.microsoft.com/office/powerpoint/2010/main" val="2085893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animEffect transition="in" filter="randombar(horizontal)">
                                      <p:cBhvr>
                                        <p:cTn id="7" dur="500"/>
                                        <p:tgtEl>
                                          <p:spTgt spid="6">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Text&#10;&#10;Description automatically generated with medium confidence">
            <a:extLst>
              <a:ext uri="{FF2B5EF4-FFF2-40B4-BE49-F238E27FC236}">
                <a16:creationId xmlns:a16="http://schemas.microsoft.com/office/drawing/2014/main" id="{027ADB52-908C-4BE0-A216-5B78E95DDC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15001" y="1725236"/>
            <a:ext cx="6409714" cy="3418515"/>
          </a:xfrm>
          <a:prstGeom prst="rect">
            <a:avLst/>
          </a:prstGeom>
        </p:spPr>
      </p:pic>
      <p:sp>
        <p:nvSpPr>
          <p:cNvPr id="4" name="Title 5">
            <a:extLst>
              <a:ext uri="{FF2B5EF4-FFF2-40B4-BE49-F238E27FC236}">
                <a16:creationId xmlns:a16="http://schemas.microsoft.com/office/drawing/2014/main" id="{3B1844F3-9B0F-486F-8A7A-D0FA1E2B4A54}"/>
              </a:ext>
            </a:extLst>
          </p:cNvPr>
          <p:cNvSpPr>
            <a:spLocks noGrp="1"/>
          </p:cNvSpPr>
          <p:nvPr>
            <p:ph type="title"/>
          </p:nvPr>
        </p:nvSpPr>
        <p:spPr>
          <a:xfrm>
            <a:off x="1143001" y="-1"/>
            <a:ext cx="9905998" cy="1905000"/>
          </a:xfrm>
        </p:spPr>
        <p:txBody>
          <a:bodyPr/>
          <a:lstStyle/>
          <a:p>
            <a:pPr algn="ctr"/>
            <a:r>
              <a:rPr lang="en-US" b="1" dirty="0">
                <a:solidFill>
                  <a:schemeClr val="tx1"/>
                </a:solidFill>
                <a:latin typeface="Broadway" panose="04040905080B02020502" pitchFamily="82" charset="0"/>
                <a:ea typeface="Cambria" panose="02040503050406030204" pitchFamily="18" charset="0"/>
              </a:rPr>
              <a:t>Where do I go from here?</a:t>
            </a:r>
            <a:endParaRPr lang="en-US" b="1" dirty="0">
              <a:solidFill>
                <a:schemeClr val="tx1"/>
              </a:solidFill>
              <a:latin typeface="Broadway" panose="04040905080B02020502" pitchFamily="82" charset="0"/>
            </a:endParaRPr>
          </a:p>
        </p:txBody>
      </p:sp>
      <p:sp>
        <p:nvSpPr>
          <p:cNvPr id="5" name="Content Placeholder 2">
            <a:extLst>
              <a:ext uri="{FF2B5EF4-FFF2-40B4-BE49-F238E27FC236}">
                <a16:creationId xmlns:a16="http://schemas.microsoft.com/office/drawing/2014/main" id="{A8EA4C4D-7D3C-493F-94D3-8937B9DB1FB1}"/>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2400" dirty="0">
              <a:latin typeface="Bodoni MT" panose="02070603080606020203" pitchFamily="18" charset="0"/>
            </a:endParaRPr>
          </a:p>
          <a:p>
            <a:pPr lvl="2"/>
            <a:endParaRPr lang="en-US" sz="2400" dirty="0">
              <a:latin typeface="Bodoni MT" panose="02070603080606020203" pitchFamily="18" charset="0"/>
            </a:endParaRPr>
          </a:p>
          <a:p>
            <a:pPr marL="914400" lvl="2" indent="0">
              <a:buNone/>
            </a:pPr>
            <a:endParaRPr lang="en-US" sz="2400" dirty="0">
              <a:latin typeface="Bodoni MT" panose="02070603080606020203" pitchFamily="18" charset="0"/>
            </a:endParaRPr>
          </a:p>
          <a:p>
            <a:pPr lvl="2"/>
            <a:endParaRPr lang="en-US" sz="2800" dirty="0">
              <a:latin typeface="Bodoni MT" panose="02070603080606020203" pitchFamily="18" charset="0"/>
            </a:endParaRPr>
          </a:p>
        </p:txBody>
      </p:sp>
      <p:sp>
        <p:nvSpPr>
          <p:cNvPr id="6" name="Content Placeholder 2">
            <a:extLst>
              <a:ext uri="{FF2B5EF4-FFF2-40B4-BE49-F238E27FC236}">
                <a16:creationId xmlns:a16="http://schemas.microsoft.com/office/drawing/2014/main" id="{145CB8C4-F426-4DB8-86D5-F4634BE4CA15}"/>
              </a:ext>
            </a:extLst>
          </p:cNvPr>
          <p:cNvSpPr txBox="1">
            <a:spLocks/>
          </p:cNvSpPr>
          <p:nvPr/>
        </p:nvSpPr>
        <p:spPr>
          <a:xfrm>
            <a:off x="990600" y="19780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Bodoni MT" panose="02070603080606020203" pitchFamily="18" charset="0"/>
              </a:rPr>
              <a:t>Find your community!</a:t>
            </a:r>
          </a:p>
          <a:p>
            <a:pPr lvl="1"/>
            <a:r>
              <a:rPr lang="en-US" dirty="0">
                <a:latin typeface="Bodoni MT" panose="02070603080606020203" pitchFamily="18" charset="0"/>
              </a:rPr>
              <a:t>Harlem Writers United</a:t>
            </a:r>
          </a:p>
          <a:p>
            <a:pPr lvl="1"/>
            <a:r>
              <a:rPr lang="en-US" dirty="0">
                <a:latin typeface="Bodoni MT" panose="02070603080606020203" pitchFamily="18" charset="0"/>
              </a:rPr>
              <a:t>Working Title Playwrights</a:t>
            </a:r>
          </a:p>
          <a:p>
            <a:pPr lvl="1"/>
            <a:endParaRPr lang="en-US" dirty="0">
              <a:latin typeface="Bodoni MT" panose="02070603080606020203" pitchFamily="18" charset="0"/>
            </a:endParaRPr>
          </a:p>
          <a:p>
            <a:r>
              <a:rPr lang="en-US" dirty="0">
                <a:latin typeface="Bodoni MT" panose="02070603080606020203" pitchFamily="18" charset="0"/>
              </a:rPr>
              <a:t>Share your work!</a:t>
            </a:r>
          </a:p>
          <a:p>
            <a:pPr lvl="1"/>
            <a:r>
              <a:rPr lang="en-US" dirty="0">
                <a:latin typeface="Bodoni MT" panose="02070603080606020203" pitchFamily="18" charset="0"/>
              </a:rPr>
              <a:t>Musical Theatre Factory</a:t>
            </a:r>
          </a:p>
        </p:txBody>
      </p:sp>
    </p:spTree>
    <p:extLst>
      <p:ext uri="{BB962C8B-B14F-4D97-AF65-F5344CB8AC3E}">
        <p14:creationId xmlns:p14="http://schemas.microsoft.com/office/powerpoint/2010/main" val="2913013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xEl>
                                              <p:pRg st="4" end="4"/>
                                            </p:txEl>
                                          </p:spTgt>
                                        </p:tgtEl>
                                        <p:attrNameLst>
                                          <p:attrName>style.visibility</p:attrName>
                                        </p:attrNameLst>
                                      </p:cBhvr>
                                      <p:to>
                                        <p:strVal val="visible"/>
                                      </p:to>
                                    </p:set>
                                    <p:animEffect transition="in" filter="fade">
                                      <p:cBhvr>
                                        <p:cTn id="7" dur="500"/>
                                        <p:tgtEl>
                                          <p:spTgt spid="6">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6">
                                            <p:txEl>
                                              <p:pRg st="5" end="5"/>
                                            </p:txEl>
                                          </p:spTgt>
                                        </p:tgtEl>
                                        <p:attrNameLst>
                                          <p:attrName>style.visibility</p:attrName>
                                        </p:attrNameLst>
                                      </p:cBhvr>
                                      <p:to>
                                        <p:strVal val="visible"/>
                                      </p:to>
                                    </p:set>
                                    <p:animEffect transition="in" filter="randombar(horizontal)">
                                      <p:cBhvr>
                                        <p:cTn id="12" dur="500"/>
                                        <p:tgtEl>
                                          <p:spTgt spid="6">
                                            <p:txEl>
                                              <p:pRg st="5" end="5"/>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E7D52F-EF8E-480D-942A-F5B41105692F}"/>
              </a:ext>
            </a:extLst>
          </p:cNvPr>
          <p:cNvSpPr>
            <a:spLocks noGrp="1"/>
          </p:cNvSpPr>
          <p:nvPr>
            <p:ph type="title"/>
          </p:nvPr>
        </p:nvSpPr>
        <p:spPr>
          <a:xfrm>
            <a:off x="0" y="0"/>
            <a:ext cx="12192000" cy="1905000"/>
          </a:xfrm>
        </p:spPr>
        <p:txBody>
          <a:bodyPr/>
          <a:lstStyle/>
          <a:p>
            <a:pPr algn="ctr"/>
            <a:r>
              <a:rPr lang="en-US" b="1" dirty="0">
                <a:solidFill>
                  <a:schemeClr val="bg1">
                    <a:lumMod val="50000"/>
                    <a:lumOff val="50000"/>
                  </a:schemeClr>
                </a:solidFill>
                <a:latin typeface="Broadway" panose="04040905080B02020502" pitchFamily="82" charset="0"/>
                <a:ea typeface="Cambria" panose="02040503050406030204" pitchFamily="18" charset="0"/>
              </a:rPr>
              <a:t>First 2 MUSICAL PLOT POINTS</a:t>
            </a:r>
          </a:p>
        </p:txBody>
      </p:sp>
      <p:sp>
        <p:nvSpPr>
          <p:cNvPr id="3" name="Content Placeholder 2">
            <a:extLst>
              <a:ext uri="{FF2B5EF4-FFF2-40B4-BE49-F238E27FC236}">
                <a16:creationId xmlns:a16="http://schemas.microsoft.com/office/drawing/2014/main" id="{89FB7937-99E5-4092-9864-33C18DAD278C}"/>
              </a:ext>
            </a:extLst>
          </p:cNvPr>
          <p:cNvSpPr>
            <a:spLocks noGrp="1"/>
          </p:cNvSpPr>
          <p:nvPr>
            <p:ph idx="1"/>
          </p:nvPr>
        </p:nvSpPr>
        <p:spPr>
          <a:xfrm>
            <a:off x="0" y="1905000"/>
            <a:ext cx="6096000" cy="1603375"/>
          </a:xfrm>
        </p:spPr>
        <p:txBody>
          <a:bodyPr>
            <a:normAutofit fontScale="92500" lnSpcReduction="20000"/>
          </a:bodyPr>
          <a:lstStyle/>
          <a:p>
            <a:pPr marL="0" indent="0" algn="ctr">
              <a:buNone/>
            </a:pPr>
            <a:r>
              <a:rPr lang="en-US" sz="6000" dirty="0">
                <a:solidFill>
                  <a:schemeClr val="bg1"/>
                </a:solidFill>
                <a:latin typeface="Bodoni MT" panose="02070603080606020203" pitchFamily="18" charset="0"/>
              </a:rPr>
              <a:t>1. Opening Number</a:t>
            </a:r>
          </a:p>
        </p:txBody>
      </p:sp>
      <p:sp>
        <p:nvSpPr>
          <p:cNvPr id="8" name="Content Placeholder 2">
            <a:extLst>
              <a:ext uri="{FF2B5EF4-FFF2-40B4-BE49-F238E27FC236}">
                <a16:creationId xmlns:a16="http://schemas.microsoft.com/office/drawing/2014/main" id="{C1D00AF1-5620-46F3-BA75-A4AC7CBC74C2}"/>
              </a:ext>
            </a:extLst>
          </p:cNvPr>
          <p:cNvSpPr txBox="1">
            <a:spLocks/>
          </p:cNvSpPr>
          <p:nvPr/>
        </p:nvSpPr>
        <p:spPr>
          <a:xfrm>
            <a:off x="6096000" y="1905000"/>
            <a:ext cx="6096000" cy="1603375"/>
          </a:xfrm>
          <a:prstGeom prst="rect">
            <a:avLst/>
          </a:prstGeom>
        </p:spPr>
        <p:txBody>
          <a:bodyPr vert="horz" lIns="91440" tIns="45720" rIns="91440" bIns="45720" rtlCol="0" anchor="ctr">
            <a:normAutofit fontScale="92500" lnSpcReduction="20000"/>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0" indent="0" algn="ctr">
              <a:buNone/>
            </a:pPr>
            <a:r>
              <a:rPr lang="en-US" sz="6000" dirty="0">
                <a:solidFill>
                  <a:schemeClr val="tx1"/>
                </a:solidFill>
                <a:latin typeface="Bodoni MT" panose="02070603080606020203" pitchFamily="18" charset="0"/>
              </a:rPr>
              <a:t>2. Inciting incident</a:t>
            </a:r>
          </a:p>
        </p:txBody>
      </p:sp>
      <p:pic>
        <p:nvPicPr>
          <p:cNvPr id="2054" name="Picture 6" descr="The Lion King Celebrates 15 Groundbreaking Years on Broadway | Broadway  Direct">
            <a:extLst>
              <a:ext uri="{FF2B5EF4-FFF2-40B4-BE49-F238E27FC236}">
                <a16:creationId xmlns:a16="http://schemas.microsoft.com/office/drawing/2014/main" id="{DB044B9B-89AE-455B-872F-4F36C9E2F7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508375"/>
            <a:ext cx="6096000" cy="261165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16DD93CE-C998-484D-87D1-AB7E7F91D1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5999" y="3367087"/>
            <a:ext cx="6096001" cy="289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3130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wipe(down)">
                                      <p:cBhvr>
                                        <p:cTn id="13" dur="500"/>
                                        <p:tgtEl>
                                          <p:spTgt spid="3">
                                            <p:txEl>
                                              <p:pRg st="0" end="0"/>
                                            </p:txEl>
                                          </p:spTgt>
                                        </p:tgtEl>
                                      </p:cBhvr>
                                    </p:animEffect>
                                  </p:childTnLst>
                                </p:cTn>
                              </p:par>
                              <p:par>
                                <p:cTn id="14" presetID="6" presetClass="entr" presetSubtype="16" fill="hold" nodeType="withEffect">
                                  <p:stCondLst>
                                    <p:cond delay="0"/>
                                  </p:stCondLst>
                                  <p:childTnLst>
                                    <p:set>
                                      <p:cBhvr>
                                        <p:cTn id="15" dur="1" fill="hold">
                                          <p:stCondLst>
                                            <p:cond delay="0"/>
                                          </p:stCondLst>
                                        </p:cTn>
                                        <p:tgtEl>
                                          <p:spTgt spid="2054"/>
                                        </p:tgtEl>
                                        <p:attrNameLst>
                                          <p:attrName>style.visibility</p:attrName>
                                        </p:attrNameLst>
                                      </p:cBhvr>
                                      <p:to>
                                        <p:strVal val="visible"/>
                                      </p:to>
                                    </p:set>
                                    <p:animEffect transition="in" filter="circle(in)">
                                      <p:cBhvr>
                                        <p:cTn id="16" dur="2000"/>
                                        <p:tgtEl>
                                          <p:spTgt spid="2054"/>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grpId="0" nodeType="clickEffect">
                                  <p:stCondLst>
                                    <p:cond delay="0"/>
                                  </p:stCondLst>
                                  <p:childTnLst>
                                    <p:set>
                                      <p:cBhvr>
                                        <p:cTn id="20" dur="1" fill="hold">
                                          <p:stCondLst>
                                            <p:cond delay="0"/>
                                          </p:stCondLst>
                                        </p:cTn>
                                        <p:tgtEl>
                                          <p:spTgt spid="8">
                                            <p:txEl>
                                              <p:pRg st="0" end="0"/>
                                            </p:txEl>
                                          </p:spTgt>
                                        </p:tgtEl>
                                        <p:attrNameLst>
                                          <p:attrName>style.visibility</p:attrName>
                                        </p:attrNameLst>
                                      </p:cBhvr>
                                      <p:to>
                                        <p:strVal val="visible"/>
                                      </p:to>
                                    </p:set>
                                    <p:animEffect transition="in" filter="wipe(down)">
                                      <p:cBhvr>
                                        <p:cTn id="21" dur="500"/>
                                        <p:tgtEl>
                                          <p:spTgt spid="8">
                                            <p:txEl>
                                              <p:pRg st="0" end="0"/>
                                            </p:txEl>
                                          </p:spTgt>
                                        </p:tgtEl>
                                      </p:cBhvr>
                                    </p:animEffect>
                                  </p:childTnLst>
                                </p:cTn>
                              </p:par>
                              <p:par>
                                <p:cTn id="22" presetID="31" presetClass="entr" presetSubtype="0" fill="hold" nodeType="withEffect">
                                  <p:stCondLst>
                                    <p:cond delay="0"/>
                                  </p:stCondLst>
                                  <p:childTnLst>
                                    <p:set>
                                      <p:cBhvr>
                                        <p:cTn id="23" dur="1" fill="hold">
                                          <p:stCondLst>
                                            <p:cond delay="0"/>
                                          </p:stCondLst>
                                        </p:cTn>
                                        <p:tgtEl>
                                          <p:spTgt spid="2056"/>
                                        </p:tgtEl>
                                        <p:attrNameLst>
                                          <p:attrName>style.visibility</p:attrName>
                                        </p:attrNameLst>
                                      </p:cBhvr>
                                      <p:to>
                                        <p:strVal val="visible"/>
                                      </p:to>
                                    </p:set>
                                    <p:anim calcmode="lin" valueType="num">
                                      <p:cBhvr>
                                        <p:cTn id="24" dur="1000" fill="hold"/>
                                        <p:tgtEl>
                                          <p:spTgt spid="2056"/>
                                        </p:tgtEl>
                                        <p:attrNameLst>
                                          <p:attrName>ppt_w</p:attrName>
                                        </p:attrNameLst>
                                      </p:cBhvr>
                                      <p:tavLst>
                                        <p:tav tm="0">
                                          <p:val>
                                            <p:fltVal val="0"/>
                                          </p:val>
                                        </p:tav>
                                        <p:tav tm="100000">
                                          <p:val>
                                            <p:strVal val="#ppt_w"/>
                                          </p:val>
                                        </p:tav>
                                      </p:tavLst>
                                    </p:anim>
                                    <p:anim calcmode="lin" valueType="num">
                                      <p:cBhvr>
                                        <p:cTn id="25" dur="1000" fill="hold"/>
                                        <p:tgtEl>
                                          <p:spTgt spid="2056"/>
                                        </p:tgtEl>
                                        <p:attrNameLst>
                                          <p:attrName>ppt_h</p:attrName>
                                        </p:attrNameLst>
                                      </p:cBhvr>
                                      <p:tavLst>
                                        <p:tav tm="0">
                                          <p:val>
                                            <p:fltVal val="0"/>
                                          </p:val>
                                        </p:tav>
                                        <p:tav tm="100000">
                                          <p:val>
                                            <p:strVal val="#ppt_h"/>
                                          </p:val>
                                        </p:tav>
                                      </p:tavLst>
                                    </p:anim>
                                    <p:anim calcmode="lin" valueType="num">
                                      <p:cBhvr>
                                        <p:cTn id="26" dur="1000" fill="hold"/>
                                        <p:tgtEl>
                                          <p:spTgt spid="2056"/>
                                        </p:tgtEl>
                                        <p:attrNameLst>
                                          <p:attrName>style.rotation</p:attrName>
                                        </p:attrNameLst>
                                      </p:cBhvr>
                                      <p:tavLst>
                                        <p:tav tm="0">
                                          <p:val>
                                            <p:fltVal val="90"/>
                                          </p:val>
                                        </p:tav>
                                        <p:tav tm="100000">
                                          <p:val>
                                            <p:fltVal val="0"/>
                                          </p:val>
                                        </p:tav>
                                      </p:tavLst>
                                    </p:anim>
                                    <p:animEffect transition="in" filter="fade">
                                      <p:cBhvr>
                                        <p:cTn id="27" dur="1000"/>
                                        <p:tgtEl>
                                          <p:spTgt spid="20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8"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black and white sign&#10;&#10;Description automatically generated with low confidence">
            <a:extLst>
              <a:ext uri="{FF2B5EF4-FFF2-40B4-BE49-F238E27FC236}">
                <a16:creationId xmlns:a16="http://schemas.microsoft.com/office/drawing/2014/main" id="{0900387A-CE40-4761-B12E-2A33F768B5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15001" y="1714249"/>
            <a:ext cx="6096000" cy="3429000"/>
          </a:xfrm>
          <a:prstGeom prst="rect">
            <a:avLst/>
          </a:prstGeom>
        </p:spPr>
      </p:pic>
      <p:sp>
        <p:nvSpPr>
          <p:cNvPr id="4" name="Title 5">
            <a:extLst>
              <a:ext uri="{FF2B5EF4-FFF2-40B4-BE49-F238E27FC236}">
                <a16:creationId xmlns:a16="http://schemas.microsoft.com/office/drawing/2014/main" id="{3B1844F3-9B0F-486F-8A7A-D0FA1E2B4A54}"/>
              </a:ext>
            </a:extLst>
          </p:cNvPr>
          <p:cNvSpPr>
            <a:spLocks noGrp="1"/>
          </p:cNvSpPr>
          <p:nvPr>
            <p:ph type="title"/>
          </p:nvPr>
        </p:nvSpPr>
        <p:spPr>
          <a:xfrm>
            <a:off x="1143001" y="-1"/>
            <a:ext cx="9905998" cy="1905000"/>
          </a:xfrm>
        </p:spPr>
        <p:txBody>
          <a:bodyPr/>
          <a:lstStyle/>
          <a:p>
            <a:pPr algn="ctr"/>
            <a:r>
              <a:rPr lang="en-US" b="1" dirty="0">
                <a:solidFill>
                  <a:schemeClr val="tx1"/>
                </a:solidFill>
                <a:latin typeface="Broadway" panose="04040905080B02020502" pitchFamily="82" charset="0"/>
                <a:ea typeface="Cambria" panose="02040503050406030204" pitchFamily="18" charset="0"/>
              </a:rPr>
              <a:t>Where do I go from here?</a:t>
            </a:r>
            <a:endParaRPr lang="en-US" b="1" dirty="0">
              <a:solidFill>
                <a:schemeClr val="tx1"/>
              </a:solidFill>
              <a:latin typeface="Broadway" panose="04040905080B02020502" pitchFamily="82" charset="0"/>
            </a:endParaRPr>
          </a:p>
        </p:txBody>
      </p:sp>
      <p:sp>
        <p:nvSpPr>
          <p:cNvPr id="5" name="Content Placeholder 2">
            <a:extLst>
              <a:ext uri="{FF2B5EF4-FFF2-40B4-BE49-F238E27FC236}">
                <a16:creationId xmlns:a16="http://schemas.microsoft.com/office/drawing/2014/main" id="{A8EA4C4D-7D3C-493F-94D3-8937B9DB1FB1}"/>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2400" dirty="0">
              <a:latin typeface="Bodoni MT" panose="02070603080606020203" pitchFamily="18" charset="0"/>
            </a:endParaRPr>
          </a:p>
          <a:p>
            <a:pPr lvl="2"/>
            <a:endParaRPr lang="en-US" sz="2400" dirty="0">
              <a:latin typeface="Bodoni MT" panose="02070603080606020203" pitchFamily="18" charset="0"/>
            </a:endParaRPr>
          </a:p>
          <a:p>
            <a:pPr marL="914400" lvl="2" indent="0">
              <a:buNone/>
            </a:pPr>
            <a:endParaRPr lang="en-US" sz="2400" dirty="0">
              <a:latin typeface="Bodoni MT" panose="02070603080606020203" pitchFamily="18" charset="0"/>
            </a:endParaRPr>
          </a:p>
          <a:p>
            <a:pPr lvl="2"/>
            <a:endParaRPr lang="en-US" sz="2800" dirty="0">
              <a:latin typeface="Bodoni MT" panose="02070603080606020203" pitchFamily="18" charset="0"/>
            </a:endParaRPr>
          </a:p>
        </p:txBody>
      </p:sp>
      <p:sp>
        <p:nvSpPr>
          <p:cNvPr id="6" name="Content Placeholder 2">
            <a:extLst>
              <a:ext uri="{FF2B5EF4-FFF2-40B4-BE49-F238E27FC236}">
                <a16:creationId xmlns:a16="http://schemas.microsoft.com/office/drawing/2014/main" id="{145CB8C4-F426-4DB8-86D5-F4634BE4CA15}"/>
              </a:ext>
            </a:extLst>
          </p:cNvPr>
          <p:cNvSpPr txBox="1">
            <a:spLocks/>
          </p:cNvSpPr>
          <p:nvPr/>
        </p:nvSpPr>
        <p:spPr>
          <a:xfrm>
            <a:off x="990600" y="19780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Bodoni MT" panose="02070603080606020203" pitchFamily="18" charset="0"/>
              </a:rPr>
              <a:t>Find your community!</a:t>
            </a:r>
          </a:p>
          <a:p>
            <a:pPr lvl="1"/>
            <a:r>
              <a:rPr lang="en-US" dirty="0">
                <a:latin typeface="Bodoni MT" panose="02070603080606020203" pitchFamily="18" charset="0"/>
              </a:rPr>
              <a:t>Harlem Writers United</a:t>
            </a:r>
          </a:p>
          <a:p>
            <a:pPr lvl="1"/>
            <a:r>
              <a:rPr lang="en-US" dirty="0">
                <a:latin typeface="Bodoni MT" panose="02070603080606020203" pitchFamily="18" charset="0"/>
              </a:rPr>
              <a:t>Working Title Playwrights</a:t>
            </a:r>
          </a:p>
          <a:p>
            <a:pPr lvl="1"/>
            <a:endParaRPr lang="en-US" dirty="0">
              <a:latin typeface="Bodoni MT" panose="02070603080606020203" pitchFamily="18" charset="0"/>
            </a:endParaRPr>
          </a:p>
          <a:p>
            <a:r>
              <a:rPr lang="en-US" dirty="0">
                <a:latin typeface="Bodoni MT" panose="02070603080606020203" pitchFamily="18" charset="0"/>
              </a:rPr>
              <a:t>Share your work!</a:t>
            </a:r>
          </a:p>
          <a:p>
            <a:pPr lvl="1"/>
            <a:r>
              <a:rPr lang="en-US" dirty="0">
                <a:latin typeface="Bodoni MT" panose="02070603080606020203" pitchFamily="18" charset="0"/>
              </a:rPr>
              <a:t>Musical Theatre Factory</a:t>
            </a:r>
          </a:p>
          <a:p>
            <a:pPr lvl="1"/>
            <a:r>
              <a:rPr lang="en-US" dirty="0">
                <a:latin typeface="Bodoni MT" panose="02070603080606020203" pitchFamily="18" charset="0"/>
              </a:rPr>
              <a:t>Nuyorican Poets Café</a:t>
            </a:r>
          </a:p>
        </p:txBody>
      </p:sp>
    </p:spTree>
    <p:extLst>
      <p:ext uri="{BB962C8B-B14F-4D97-AF65-F5344CB8AC3E}">
        <p14:creationId xmlns:p14="http://schemas.microsoft.com/office/powerpoint/2010/main" val="469446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6">
                                            <p:txEl>
                                              <p:pRg st="6" end="6"/>
                                            </p:txEl>
                                          </p:spTgt>
                                        </p:tgtEl>
                                        <p:attrNameLst>
                                          <p:attrName>style.visibility</p:attrName>
                                        </p:attrNameLst>
                                      </p:cBhvr>
                                      <p:to>
                                        <p:strVal val="visible"/>
                                      </p:to>
                                    </p:set>
                                    <p:animEffect transition="in" filter="randombar(horizontal)">
                                      <p:cBhvr>
                                        <p:cTn id="7" dur="500"/>
                                        <p:tgtEl>
                                          <p:spTgt spid="6">
                                            <p:txEl>
                                              <p:pRg st="6" end="6"/>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5">
            <a:extLst>
              <a:ext uri="{FF2B5EF4-FFF2-40B4-BE49-F238E27FC236}">
                <a16:creationId xmlns:a16="http://schemas.microsoft.com/office/drawing/2014/main" id="{3B1844F3-9B0F-486F-8A7A-D0FA1E2B4A54}"/>
              </a:ext>
            </a:extLst>
          </p:cNvPr>
          <p:cNvSpPr>
            <a:spLocks noGrp="1"/>
          </p:cNvSpPr>
          <p:nvPr>
            <p:ph type="title"/>
          </p:nvPr>
        </p:nvSpPr>
        <p:spPr>
          <a:xfrm>
            <a:off x="1143001" y="-1"/>
            <a:ext cx="9905998" cy="1905000"/>
          </a:xfrm>
        </p:spPr>
        <p:txBody>
          <a:bodyPr/>
          <a:lstStyle/>
          <a:p>
            <a:pPr algn="ctr"/>
            <a:r>
              <a:rPr lang="en-US" b="1" dirty="0">
                <a:solidFill>
                  <a:schemeClr val="tx1"/>
                </a:solidFill>
                <a:latin typeface="Broadway" panose="04040905080B02020502" pitchFamily="82" charset="0"/>
                <a:ea typeface="Cambria" panose="02040503050406030204" pitchFamily="18" charset="0"/>
              </a:rPr>
              <a:t>Where do I go from here?</a:t>
            </a:r>
            <a:endParaRPr lang="en-US" b="1" dirty="0">
              <a:solidFill>
                <a:schemeClr val="tx1"/>
              </a:solidFill>
              <a:latin typeface="Broadway" panose="04040905080B02020502" pitchFamily="82" charset="0"/>
            </a:endParaRPr>
          </a:p>
        </p:txBody>
      </p:sp>
      <p:sp>
        <p:nvSpPr>
          <p:cNvPr id="5" name="Content Placeholder 2">
            <a:extLst>
              <a:ext uri="{FF2B5EF4-FFF2-40B4-BE49-F238E27FC236}">
                <a16:creationId xmlns:a16="http://schemas.microsoft.com/office/drawing/2014/main" id="{A8EA4C4D-7D3C-493F-94D3-8937B9DB1FB1}"/>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2400" dirty="0">
              <a:latin typeface="Bodoni MT" panose="02070603080606020203" pitchFamily="18" charset="0"/>
            </a:endParaRPr>
          </a:p>
          <a:p>
            <a:pPr lvl="2"/>
            <a:endParaRPr lang="en-US" sz="2400" dirty="0">
              <a:latin typeface="Bodoni MT" panose="02070603080606020203" pitchFamily="18" charset="0"/>
            </a:endParaRPr>
          </a:p>
          <a:p>
            <a:pPr marL="914400" lvl="2" indent="0">
              <a:buNone/>
            </a:pPr>
            <a:endParaRPr lang="en-US" sz="2400" dirty="0">
              <a:latin typeface="Bodoni MT" panose="02070603080606020203" pitchFamily="18" charset="0"/>
            </a:endParaRPr>
          </a:p>
          <a:p>
            <a:pPr lvl="2"/>
            <a:endParaRPr lang="en-US" sz="2800" dirty="0">
              <a:latin typeface="Bodoni MT" panose="02070603080606020203" pitchFamily="18" charset="0"/>
            </a:endParaRPr>
          </a:p>
        </p:txBody>
      </p:sp>
      <p:sp>
        <p:nvSpPr>
          <p:cNvPr id="6" name="Content Placeholder 2">
            <a:extLst>
              <a:ext uri="{FF2B5EF4-FFF2-40B4-BE49-F238E27FC236}">
                <a16:creationId xmlns:a16="http://schemas.microsoft.com/office/drawing/2014/main" id="{145CB8C4-F426-4DB8-86D5-F4634BE4CA15}"/>
              </a:ext>
            </a:extLst>
          </p:cNvPr>
          <p:cNvSpPr txBox="1">
            <a:spLocks/>
          </p:cNvSpPr>
          <p:nvPr/>
        </p:nvSpPr>
        <p:spPr>
          <a:xfrm>
            <a:off x="990600" y="19780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Bodoni MT" panose="02070603080606020203" pitchFamily="18" charset="0"/>
              </a:rPr>
              <a:t>Find your community!</a:t>
            </a:r>
          </a:p>
          <a:p>
            <a:pPr lvl="1"/>
            <a:r>
              <a:rPr lang="en-US" dirty="0">
                <a:latin typeface="Bodoni MT" panose="02070603080606020203" pitchFamily="18" charset="0"/>
              </a:rPr>
              <a:t>Harlem Writers United</a:t>
            </a:r>
          </a:p>
          <a:p>
            <a:pPr lvl="1"/>
            <a:r>
              <a:rPr lang="en-US" dirty="0">
                <a:latin typeface="Bodoni MT" panose="02070603080606020203" pitchFamily="18" charset="0"/>
              </a:rPr>
              <a:t>Working Title Playwrights</a:t>
            </a:r>
          </a:p>
          <a:p>
            <a:pPr lvl="1"/>
            <a:endParaRPr lang="en-US" dirty="0">
              <a:latin typeface="Bodoni MT" panose="02070603080606020203" pitchFamily="18" charset="0"/>
            </a:endParaRPr>
          </a:p>
          <a:p>
            <a:r>
              <a:rPr lang="en-US" dirty="0">
                <a:latin typeface="Bodoni MT" panose="02070603080606020203" pitchFamily="18" charset="0"/>
              </a:rPr>
              <a:t>Share your work!</a:t>
            </a:r>
          </a:p>
          <a:p>
            <a:pPr lvl="1"/>
            <a:r>
              <a:rPr lang="en-US" dirty="0">
                <a:latin typeface="Bodoni MT" panose="02070603080606020203" pitchFamily="18" charset="0"/>
              </a:rPr>
              <a:t>Musical Theatre Factory</a:t>
            </a:r>
          </a:p>
          <a:p>
            <a:pPr lvl="1"/>
            <a:r>
              <a:rPr lang="en-US" dirty="0">
                <a:latin typeface="Bodoni MT" panose="02070603080606020203" pitchFamily="18" charset="0"/>
              </a:rPr>
              <a:t>Nuyorican Poets Café</a:t>
            </a:r>
          </a:p>
          <a:p>
            <a:pPr lvl="1"/>
            <a:endParaRPr lang="en-US" dirty="0">
              <a:latin typeface="Bodoni MT" panose="02070603080606020203" pitchFamily="18" charset="0"/>
            </a:endParaRPr>
          </a:p>
          <a:p>
            <a:r>
              <a:rPr lang="en-US" dirty="0">
                <a:latin typeface="Bodoni MT" panose="02070603080606020203" pitchFamily="18" charset="0"/>
              </a:rPr>
              <a:t>Get a mentor!</a:t>
            </a:r>
          </a:p>
        </p:txBody>
      </p:sp>
      <p:pic>
        <p:nvPicPr>
          <p:cNvPr id="7" name="Picture 6" descr="A person with the mouth open&#10;&#10;Description automatically generated with low confidence">
            <a:extLst>
              <a:ext uri="{FF2B5EF4-FFF2-40B4-BE49-F238E27FC236}">
                <a16:creationId xmlns:a16="http://schemas.microsoft.com/office/drawing/2014/main" id="{E4E197AB-5B92-4CD7-AAE5-1241E019DD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56957" y="1524000"/>
            <a:ext cx="2253517" cy="3810000"/>
          </a:xfrm>
          <a:prstGeom prst="rect">
            <a:avLst/>
          </a:prstGeom>
        </p:spPr>
      </p:pic>
    </p:spTree>
    <p:extLst>
      <p:ext uri="{BB962C8B-B14F-4D97-AF65-F5344CB8AC3E}">
        <p14:creationId xmlns:p14="http://schemas.microsoft.com/office/powerpoint/2010/main" val="1866003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xEl>
                                              <p:pRg st="8" end="8"/>
                                            </p:txEl>
                                          </p:spTgt>
                                        </p:tgtEl>
                                        <p:attrNameLst>
                                          <p:attrName>style.visibility</p:attrName>
                                        </p:attrNameLst>
                                      </p:cBhvr>
                                      <p:to>
                                        <p:strVal val="visible"/>
                                      </p:to>
                                    </p:set>
                                    <p:animEffect transition="in" filter="fade">
                                      <p:cBhvr>
                                        <p:cTn id="7" dur="500"/>
                                        <p:tgtEl>
                                          <p:spTgt spid="6">
                                            <p:txEl>
                                              <p:pRg st="8" end="8"/>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janelle">
            <a:hlinkClick r:id="" action="ppaction://media"/>
            <a:extLst>
              <a:ext uri="{FF2B5EF4-FFF2-40B4-BE49-F238E27FC236}">
                <a16:creationId xmlns:a16="http://schemas.microsoft.com/office/drawing/2014/main" id="{6F9E3ADE-087B-4C2B-AC52-241BB8C2A385}"/>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5715001" y="1524000"/>
            <a:ext cx="6096000" cy="3810000"/>
          </a:xfrm>
          <a:prstGeom prst="rect">
            <a:avLst/>
          </a:prstGeom>
        </p:spPr>
      </p:pic>
      <p:sp>
        <p:nvSpPr>
          <p:cNvPr id="4" name="Title 5">
            <a:extLst>
              <a:ext uri="{FF2B5EF4-FFF2-40B4-BE49-F238E27FC236}">
                <a16:creationId xmlns:a16="http://schemas.microsoft.com/office/drawing/2014/main" id="{3B1844F3-9B0F-486F-8A7A-D0FA1E2B4A54}"/>
              </a:ext>
            </a:extLst>
          </p:cNvPr>
          <p:cNvSpPr>
            <a:spLocks noGrp="1"/>
          </p:cNvSpPr>
          <p:nvPr>
            <p:ph type="title"/>
          </p:nvPr>
        </p:nvSpPr>
        <p:spPr>
          <a:xfrm>
            <a:off x="1143001" y="-1"/>
            <a:ext cx="9905998" cy="1905000"/>
          </a:xfrm>
        </p:spPr>
        <p:txBody>
          <a:bodyPr/>
          <a:lstStyle/>
          <a:p>
            <a:pPr algn="ctr"/>
            <a:r>
              <a:rPr lang="en-US" b="1" dirty="0">
                <a:solidFill>
                  <a:schemeClr val="tx1"/>
                </a:solidFill>
                <a:latin typeface="Broadway" panose="04040905080B02020502" pitchFamily="82" charset="0"/>
                <a:ea typeface="Cambria" panose="02040503050406030204" pitchFamily="18" charset="0"/>
              </a:rPr>
              <a:t>Where do I go from here?</a:t>
            </a:r>
            <a:endParaRPr lang="en-US" b="1" dirty="0">
              <a:solidFill>
                <a:schemeClr val="tx1"/>
              </a:solidFill>
              <a:latin typeface="Broadway" panose="04040905080B02020502" pitchFamily="82" charset="0"/>
            </a:endParaRPr>
          </a:p>
        </p:txBody>
      </p:sp>
      <p:sp>
        <p:nvSpPr>
          <p:cNvPr id="5" name="Content Placeholder 2">
            <a:extLst>
              <a:ext uri="{FF2B5EF4-FFF2-40B4-BE49-F238E27FC236}">
                <a16:creationId xmlns:a16="http://schemas.microsoft.com/office/drawing/2014/main" id="{A8EA4C4D-7D3C-493F-94D3-8937B9DB1FB1}"/>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2400" dirty="0">
              <a:latin typeface="Bodoni MT" panose="02070603080606020203" pitchFamily="18" charset="0"/>
            </a:endParaRPr>
          </a:p>
          <a:p>
            <a:pPr lvl="2"/>
            <a:endParaRPr lang="en-US" sz="2400" dirty="0">
              <a:latin typeface="Bodoni MT" panose="02070603080606020203" pitchFamily="18" charset="0"/>
            </a:endParaRPr>
          </a:p>
          <a:p>
            <a:pPr marL="914400" lvl="2" indent="0">
              <a:buNone/>
            </a:pPr>
            <a:endParaRPr lang="en-US" sz="2400" dirty="0">
              <a:latin typeface="Bodoni MT" panose="02070603080606020203" pitchFamily="18" charset="0"/>
            </a:endParaRPr>
          </a:p>
          <a:p>
            <a:pPr lvl="2"/>
            <a:endParaRPr lang="en-US" sz="2800" dirty="0">
              <a:latin typeface="Bodoni MT" panose="02070603080606020203" pitchFamily="18" charset="0"/>
            </a:endParaRPr>
          </a:p>
        </p:txBody>
      </p:sp>
      <p:sp>
        <p:nvSpPr>
          <p:cNvPr id="6" name="Content Placeholder 2">
            <a:extLst>
              <a:ext uri="{FF2B5EF4-FFF2-40B4-BE49-F238E27FC236}">
                <a16:creationId xmlns:a16="http://schemas.microsoft.com/office/drawing/2014/main" id="{145CB8C4-F426-4DB8-86D5-F4634BE4CA15}"/>
              </a:ext>
            </a:extLst>
          </p:cNvPr>
          <p:cNvSpPr txBox="1">
            <a:spLocks/>
          </p:cNvSpPr>
          <p:nvPr/>
        </p:nvSpPr>
        <p:spPr>
          <a:xfrm>
            <a:off x="990600" y="19780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Bodoni MT" panose="02070603080606020203" pitchFamily="18" charset="0"/>
              </a:rPr>
              <a:t>Find your community!</a:t>
            </a:r>
          </a:p>
          <a:p>
            <a:pPr lvl="1"/>
            <a:r>
              <a:rPr lang="en-US" dirty="0">
                <a:latin typeface="Bodoni MT" panose="02070603080606020203" pitchFamily="18" charset="0"/>
              </a:rPr>
              <a:t>Harlem Writers United</a:t>
            </a:r>
          </a:p>
          <a:p>
            <a:pPr lvl="1"/>
            <a:r>
              <a:rPr lang="en-US" dirty="0">
                <a:latin typeface="Bodoni MT" panose="02070603080606020203" pitchFamily="18" charset="0"/>
              </a:rPr>
              <a:t>Working Title Playwrights</a:t>
            </a:r>
          </a:p>
          <a:p>
            <a:pPr lvl="1"/>
            <a:endParaRPr lang="en-US" dirty="0">
              <a:latin typeface="Bodoni MT" panose="02070603080606020203" pitchFamily="18" charset="0"/>
            </a:endParaRPr>
          </a:p>
          <a:p>
            <a:r>
              <a:rPr lang="en-US" dirty="0">
                <a:latin typeface="Bodoni MT" panose="02070603080606020203" pitchFamily="18" charset="0"/>
              </a:rPr>
              <a:t>Share your work!</a:t>
            </a:r>
          </a:p>
          <a:p>
            <a:pPr lvl="1"/>
            <a:r>
              <a:rPr lang="en-US" dirty="0">
                <a:latin typeface="Bodoni MT" panose="02070603080606020203" pitchFamily="18" charset="0"/>
              </a:rPr>
              <a:t>Musical Theatre Factory</a:t>
            </a:r>
          </a:p>
          <a:p>
            <a:pPr lvl="1"/>
            <a:r>
              <a:rPr lang="en-US" dirty="0">
                <a:latin typeface="Bodoni MT" panose="02070603080606020203" pitchFamily="18" charset="0"/>
              </a:rPr>
              <a:t>Nuyorican Poets Café</a:t>
            </a:r>
          </a:p>
          <a:p>
            <a:pPr lvl="1"/>
            <a:endParaRPr lang="en-US" dirty="0">
              <a:latin typeface="Bodoni MT" panose="02070603080606020203" pitchFamily="18" charset="0"/>
            </a:endParaRPr>
          </a:p>
          <a:p>
            <a:r>
              <a:rPr lang="en-US" dirty="0">
                <a:latin typeface="Bodoni MT" panose="02070603080606020203" pitchFamily="18" charset="0"/>
              </a:rPr>
              <a:t>Get a mentor!</a:t>
            </a:r>
          </a:p>
          <a:p>
            <a:pPr lvl="1"/>
            <a:r>
              <a:rPr lang="en-US" dirty="0">
                <a:latin typeface="Bodoni MT" panose="02070603080606020203" pitchFamily="18" charset="0"/>
              </a:rPr>
              <a:t>David Quang Pham is here because of mentor Janelle Lawrence</a:t>
            </a:r>
          </a:p>
        </p:txBody>
      </p:sp>
    </p:spTree>
    <p:extLst>
      <p:ext uri="{BB962C8B-B14F-4D97-AF65-F5344CB8AC3E}">
        <p14:creationId xmlns:p14="http://schemas.microsoft.com/office/powerpoint/2010/main" val="3506894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6">
                                            <p:txEl>
                                              <p:pRg st="9" end="9"/>
                                            </p:txEl>
                                          </p:spTgt>
                                        </p:tgtEl>
                                        <p:attrNameLst>
                                          <p:attrName>style.visibility</p:attrName>
                                        </p:attrNameLst>
                                      </p:cBhvr>
                                      <p:to>
                                        <p:strVal val="visible"/>
                                      </p:to>
                                    </p:set>
                                    <p:animEffect transition="in" filter="wipe(down)">
                                      <p:cBhvr>
                                        <p:cTn id="7" dur="580">
                                          <p:stCondLst>
                                            <p:cond delay="0"/>
                                          </p:stCondLst>
                                        </p:cTn>
                                        <p:tgtEl>
                                          <p:spTgt spid="6">
                                            <p:txEl>
                                              <p:pRg st="9" end="9"/>
                                            </p:txEl>
                                          </p:spTgt>
                                        </p:tgtEl>
                                      </p:cBhvr>
                                    </p:animEffect>
                                    <p:anim calcmode="lin" valueType="num">
                                      <p:cBhvr>
                                        <p:cTn id="8" dur="1822" tmFilter="0,0; 0.14,0.36; 0.43,0.73; 0.71,0.91; 1.0,1.0">
                                          <p:stCondLst>
                                            <p:cond delay="0"/>
                                          </p:stCondLst>
                                        </p:cTn>
                                        <p:tgtEl>
                                          <p:spTgt spid="6">
                                            <p:txEl>
                                              <p:pRg st="9" end="9"/>
                                            </p:txEl>
                                          </p:spTgt>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6">
                                            <p:txEl>
                                              <p:pRg st="9" end="9"/>
                                            </p:txEl>
                                          </p:spTgt>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6">
                                            <p:txEl>
                                              <p:pRg st="9" end="9"/>
                                            </p:txEl>
                                          </p:spTgt>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6">
                                            <p:txEl>
                                              <p:pRg st="9" end="9"/>
                                            </p:txEl>
                                          </p:spTgt>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6">
                                            <p:txEl>
                                              <p:pRg st="9" end="9"/>
                                            </p:txEl>
                                          </p:spTgt>
                                        </p:tgtEl>
                                        <p:attrNameLst>
                                          <p:attrName>ppt_y</p:attrName>
                                        </p:attrNameLst>
                                      </p:cBhvr>
                                      <p:tavLst>
                                        <p:tav tm="0" fmla="#ppt_y-sin(pi*$)/81">
                                          <p:val>
                                            <p:fltVal val="0"/>
                                          </p:val>
                                        </p:tav>
                                        <p:tav tm="100000">
                                          <p:val>
                                            <p:fltVal val="1"/>
                                          </p:val>
                                        </p:tav>
                                      </p:tavLst>
                                    </p:anim>
                                    <p:animScale>
                                      <p:cBhvr>
                                        <p:cTn id="13" dur="26">
                                          <p:stCondLst>
                                            <p:cond delay="650"/>
                                          </p:stCondLst>
                                        </p:cTn>
                                        <p:tgtEl>
                                          <p:spTgt spid="6">
                                            <p:txEl>
                                              <p:pRg st="9" end="9"/>
                                            </p:txEl>
                                          </p:spTgt>
                                        </p:tgtEl>
                                      </p:cBhvr>
                                      <p:to x="100000" y="60000"/>
                                    </p:animScale>
                                    <p:animScale>
                                      <p:cBhvr>
                                        <p:cTn id="14" dur="166" decel="50000">
                                          <p:stCondLst>
                                            <p:cond delay="676"/>
                                          </p:stCondLst>
                                        </p:cTn>
                                        <p:tgtEl>
                                          <p:spTgt spid="6">
                                            <p:txEl>
                                              <p:pRg st="9" end="9"/>
                                            </p:txEl>
                                          </p:spTgt>
                                        </p:tgtEl>
                                      </p:cBhvr>
                                      <p:to x="100000" y="100000"/>
                                    </p:animScale>
                                    <p:animScale>
                                      <p:cBhvr>
                                        <p:cTn id="15" dur="26">
                                          <p:stCondLst>
                                            <p:cond delay="1312"/>
                                          </p:stCondLst>
                                        </p:cTn>
                                        <p:tgtEl>
                                          <p:spTgt spid="6">
                                            <p:txEl>
                                              <p:pRg st="9" end="9"/>
                                            </p:txEl>
                                          </p:spTgt>
                                        </p:tgtEl>
                                      </p:cBhvr>
                                      <p:to x="100000" y="80000"/>
                                    </p:animScale>
                                    <p:animScale>
                                      <p:cBhvr>
                                        <p:cTn id="16" dur="166" decel="50000">
                                          <p:stCondLst>
                                            <p:cond delay="1338"/>
                                          </p:stCondLst>
                                        </p:cTn>
                                        <p:tgtEl>
                                          <p:spTgt spid="6">
                                            <p:txEl>
                                              <p:pRg st="9" end="9"/>
                                            </p:txEl>
                                          </p:spTgt>
                                        </p:tgtEl>
                                      </p:cBhvr>
                                      <p:to x="100000" y="100000"/>
                                    </p:animScale>
                                    <p:animScale>
                                      <p:cBhvr>
                                        <p:cTn id="17" dur="26">
                                          <p:stCondLst>
                                            <p:cond delay="1642"/>
                                          </p:stCondLst>
                                        </p:cTn>
                                        <p:tgtEl>
                                          <p:spTgt spid="6">
                                            <p:txEl>
                                              <p:pRg st="9" end="9"/>
                                            </p:txEl>
                                          </p:spTgt>
                                        </p:tgtEl>
                                      </p:cBhvr>
                                      <p:to x="100000" y="90000"/>
                                    </p:animScale>
                                    <p:animScale>
                                      <p:cBhvr>
                                        <p:cTn id="18" dur="166" decel="50000">
                                          <p:stCondLst>
                                            <p:cond delay="1668"/>
                                          </p:stCondLst>
                                        </p:cTn>
                                        <p:tgtEl>
                                          <p:spTgt spid="6">
                                            <p:txEl>
                                              <p:pRg st="9" end="9"/>
                                            </p:txEl>
                                          </p:spTgt>
                                        </p:tgtEl>
                                      </p:cBhvr>
                                      <p:to x="100000" y="100000"/>
                                    </p:animScale>
                                    <p:animScale>
                                      <p:cBhvr>
                                        <p:cTn id="19" dur="26">
                                          <p:stCondLst>
                                            <p:cond delay="1808"/>
                                          </p:stCondLst>
                                        </p:cTn>
                                        <p:tgtEl>
                                          <p:spTgt spid="6">
                                            <p:txEl>
                                              <p:pRg st="9" end="9"/>
                                            </p:txEl>
                                          </p:spTgt>
                                        </p:tgtEl>
                                      </p:cBhvr>
                                      <p:to x="100000" y="95000"/>
                                    </p:animScale>
                                    <p:animScale>
                                      <p:cBhvr>
                                        <p:cTn id="20" dur="166" decel="50000">
                                          <p:stCondLst>
                                            <p:cond delay="1834"/>
                                          </p:stCondLst>
                                        </p:cTn>
                                        <p:tgtEl>
                                          <p:spTgt spid="6">
                                            <p:txEl>
                                              <p:pRg st="9" end="9"/>
                                            </p:txEl>
                                          </p:spTgt>
                                        </p:tgtEl>
                                      </p:cBhvr>
                                      <p:to x="100000" y="100000"/>
                                    </p:animScale>
                                  </p:childTnLst>
                                </p:cTn>
                              </p:par>
                            </p:childTnLst>
                          </p:cTn>
                        </p:par>
                        <p:par>
                          <p:cTn id="21" fill="hold">
                            <p:stCondLst>
                              <p:cond delay="2000"/>
                            </p:stCondLst>
                            <p:childTnLst>
                              <p:par>
                                <p:cTn id="22" presetID="1" presetClass="mediacall" presetSubtype="0" fill="hold" nodeType="afterEffect">
                                  <p:stCondLst>
                                    <p:cond delay="0"/>
                                  </p:stCondLst>
                                  <p:childTnLst>
                                    <p:cmd type="call" cmd="playFrom(0.0)">
                                      <p:cBhvr>
                                        <p:cTn id="23" dur="2048"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24" fill="hold" display="0">
                  <p:stCondLst>
                    <p:cond delay="indefinite"/>
                  </p:stCondLst>
                </p:cTn>
                <p:tgtEl>
                  <p:spTgt spid="9"/>
                </p:tgtEl>
              </p:cMediaNode>
            </p:video>
            <p:seq concurrent="1" nextAc="seek">
              <p:cTn id="25" restart="whenNotActive" fill="hold" evtFilter="cancelBubble" nodeType="interactiveSeq">
                <p:stCondLst>
                  <p:cond evt="onClick" delay="0">
                    <p:tgtEl>
                      <p:spTgt spid="9"/>
                    </p:tgtEl>
                  </p:cond>
                </p:stCondLst>
                <p:endSync evt="end" delay="0">
                  <p:rtn val="all"/>
                </p:endSync>
                <p:childTnLst>
                  <p:par>
                    <p:cTn id="26" fill="hold">
                      <p:stCondLst>
                        <p:cond delay="0"/>
                      </p:stCondLst>
                      <p:childTnLst>
                        <p:par>
                          <p:cTn id="27" fill="hold">
                            <p:stCondLst>
                              <p:cond delay="0"/>
                            </p:stCondLst>
                            <p:childTnLst>
                              <p:par>
                                <p:cTn id="28" presetID="2" presetClass="mediacall" presetSubtype="0" fill="hold" nodeType="clickEffect">
                                  <p:stCondLst>
                                    <p:cond delay="0"/>
                                  </p:stCondLst>
                                  <p:childTnLst>
                                    <p:cmd type="call" cmd="togglePause">
                                      <p:cBhvr>
                                        <p:cTn id="29"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ollage of people&#10;&#10;Description automatically generated with medium confidence">
            <a:extLst>
              <a:ext uri="{FF2B5EF4-FFF2-40B4-BE49-F238E27FC236}">
                <a16:creationId xmlns:a16="http://schemas.microsoft.com/office/drawing/2014/main" id="{D5F7BB8A-23F6-42C2-A56E-0A83BAAB95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Title 5">
            <a:extLst>
              <a:ext uri="{FF2B5EF4-FFF2-40B4-BE49-F238E27FC236}">
                <a16:creationId xmlns:a16="http://schemas.microsoft.com/office/drawing/2014/main" id="{380E79F4-C1E0-4933-A64B-DEE77EE4DD28}"/>
              </a:ext>
            </a:extLst>
          </p:cNvPr>
          <p:cNvSpPr>
            <a:spLocks noGrp="1"/>
          </p:cNvSpPr>
          <p:nvPr>
            <p:ph type="title"/>
          </p:nvPr>
        </p:nvSpPr>
        <p:spPr>
          <a:xfrm>
            <a:off x="1143001" y="2476500"/>
            <a:ext cx="9905998" cy="1905000"/>
          </a:xfrm>
        </p:spPr>
        <p:txBody>
          <a:bodyPr>
            <a:normAutofit/>
          </a:bodyPr>
          <a:lstStyle/>
          <a:p>
            <a:pPr algn="ctr"/>
            <a:r>
              <a:rPr lang="en-US" sz="6400" b="1" dirty="0">
                <a:solidFill>
                  <a:schemeClr val="tx1"/>
                </a:solidFill>
                <a:latin typeface="Broadway" panose="04040905080B02020502" pitchFamily="82" charset="0"/>
                <a:ea typeface="Cambria" panose="02040503050406030204" pitchFamily="18" charset="0"/>
              </a:rPr>
              <a:t>CONNECT!</a:t>
            </a:r>
            <a:endParaRPr lang="en-US" sz="6400" b="1" dirty="0">
              <a:solidFill>
                <a:schemeClr val="tx1"/>
              </a:solidFill>
              <a:latin typeface="Broadway" panose="04040905080B02020502" pitchFamily="82" charset="0"/>
            </a:endParaRPr>
          </a:p>
        </p:txBody>
      </p:sp>
    </p:spTree>
    <p:extLst>
      <p:ext uri="{BB962C8B-B14F-4D97-AF65-F5344CB8AC3E}">
        <p14:creationId xmlns:p14="http://schemas.microsoft.com/office/powerpoint/2010/main" val="343122557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ollage of people&#10;&#10;Description automatically generated with medium confidence">
            <a:extLst>
              <a:ext uri="{FF2B5EF4-FFF2-40B4-BE49-F238E27FC236}">
                <a16:creationId xmlns:a16="http://schemas.microsoft.com/office/drawing/2014/main" id="{D5F7BB8A-23F6-42C2-A56E-0A83BAAB95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Title 5">
            <a:extLst>
              <a:ext uri="{FF2B5EF4-FFF2-40B4-BE49-F238E27FC236}">
                <a16:creationId xmlns:a16="http://schemas.microsoft.com/office/drawing/2014/main" id="{380E79F4-C1E0-4933-A64B-DEE77EE4DD28}"/>
              </a:ext>
            </a:extLst>
          </p:cNvPr>
          <p:cNvSpPr>
            <a:spLocks noGrp="1"/>
          </p:cNvSpPr>
          <p:nvPr>
            <p:ph type="title"/>
          </p:nvPr>
        </p:nvSpPr>
        <p:spPr>
          <a:xfrm>
            <a:off x="1143001" y="2476500"/>
            <a:ext cx="9905998" cy="1905000"/>
          </a:xfrm>
        </p:spPr>
        <p:txBody>
          <a:bodyPr>
            <a:normAutofit/>
          </a:bodyPr>
          <a:lstStyle/>
          <a:p>
            <a:pPr algn="ctr"/>
            <a:r>
              <a:rPr lang="en-US" sz="6400" b="1" dirty="0">
                <a:solidFill>
                  <a:schemeClr val="tx1"/>
                </a:solidFill>
                <a:latin typeface="Broadway" panose="04040905080B02020502" pitchFamily="82" charset="0"/>
                <a:ea typeface="Cambria" panose="02040503050406030204" pitchFamily="18" charset="0"/>
              </a:rPr>
              <a:t>THANK YOU, HARLEM!</a:t>
            </a:r>
            <a:endParaRPr lang="en-US" sz="6400" b="1" dirty="0">
              <a:solidFill>
                <a:schemeClr val="tx1"/>
              </a:solidFill>
              <a:latin typeface="Broadway" panose="04040905080B02020502" pitchFamily="82" charset="0"/>
            </a:endParaRPr>
          </a:p>
        </p:txBody>
      </p:sp>
    </p:spTree>
    <p:extLst>
      <p:ext uri="{BB962C8B-B14F-4D97-AF65-F5344CB8AC3E}">
        <p14:creationId xmlns:p14="http://schemas.microsoft.com/office/powerpoint/2010/main" val="11751629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Background pattern&#10;&#10;Description automatically generated">
            <a:extLst>
              <a:ext uri="{FF2B5EF4-FFF2-40B4-BE49-F238E27FC236}">
                <a16:creationId xmlns:a16="http://schemas.microsoft.com/office/drawing/2014/main" id="{E4C239B7-7166-4F62-B5E2-2A49DBB424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58001"/>
          </a:xfrm>
          <a:prstGeom prst="rect">
            <a:avLst/>
          </a:prstGeom>
        </p:spPr>
      </p:pic>
      <p:sp>
        <p:nvSpPr>
          <p:cNvPr id="5" name="Content Placeholder 2">
            <a:extLst>
              <a:ext uri="{FF2B5EF4-FFF2-40B4-BE49-F238E27FC236}">
                <a16:creationId xmlns:a16="http://schemas.microsoft.com/office/drawing/2014/main" id="{80AB7C7A-403D-4CCF-8B32-5BF4130F27E1}"/>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bg1"/>
                </a:solidFill>
                <a:latin typeface="Bodoni MT" panose="02070603080606020203" pitchFamily="18" charset="0"/>
              </a:rPr>
              <a:t>The worldbuilding song; it lays down to you the:</a:t>
            </a:r>
          </a:p>
          <a:p>
            <a:pPr lvl="1"/>
            <a:r>
              <a:rPr lang="en-US" sz="2600" dirty="0">
                <a:solidFill>
                  <a:schemeClr val="bg1"/>
                </a:solidFill>
                <a:latin typeface="Bodoni MT" panose="02070603080606020203" pitchFamily="18" charset="0"/>
              </a:rPr>
              <a:t>Character(s)</a:t>
            </a:r>
          </a:p>
          <a:p>
            <a:pPr lvl="1"/>
            <a:r>
              <a:rPr lang="en-US" sz="2600" dirty="0">
                <a:solidFill>
                  <a:schemeClr val="bg1"/>
                </a:solidFill>
                <a:latin typeface="Bodoni MT" panose="02070603080606020203" pitchFamily="18" charset="0"/>
              </a:rPr>
              <a:t>Setting(s)</a:t>
            </a:r>
          </a:p>
          <a:p>
            <a:pPr lvl="2"/>
            <a:r>
              <a:rPr lang="en-US" sz="2200" dirty="0">
                <a:solidFill>
                  <a:schemeClr val="bg1"/>
                </a:solidFill>
                <a:latin typeface="Bodoni MT" panose="02070603080606020203" pitchFamily="18" charset="0"/>
              </a:rPr>
              <a:t>Most of the time, it starts at stasis</a:t>
            </a:r>
          </a:p>
          <a:p>
            <a:pPr lvl="1"/>
            <a:r>
              <a:rPr lang="en-US" sz="2600" dirty="0">
                <a:solidFill>
                  <a:schemeClr val="bg1"/>
                </a:solidFill>
                <a:latin typeface="Bodoni MT" panose="02070603080606020203" pitchFamily="18" charset="0"/>
              </a:rPr>
              <a:t>Musicality &amp; Theatricality</a:t>
            </a:r>
          </a:p>
          <a:p>
            <a:pPr lvl="2"/>
            <a:r>
              <a:rPr lang="en-US" sz="2400" dirty="0">
                <a:solidFill>
                  <a:schemeClr val="bg1"/>
                </a:solidFill>
                <a:latin typeface="Bodoni MT" panose="02070603080606020203" pitchFamily="18" charset="0"/>
              </a:rPr>
              <a:t>Tone</a:t>
            </a:r>
          </a:p>
          <a:p>
            <a:pPr lvl="2"/>
            <a:r>
              <a:rPr lang="en-US" sz="2400" dirty="0">
                <a:solidFill>
                  <a:schemeClr val="bg1"/>
                </a:solidFill>
                <a:latin typeface="Bodoni MT" panose="02070603080606020203" pitchFamily="18" charset="0"/>
              </a:rPr>
              <a:t>Genre(s) of music</a:t>
            </a:r>
          </a:p>
          <a:p>
            <a:pPr lvl="2"/>
            <a:r>
              <a:rPr lang="en-US" sz="2400" dirty="0">
                <a:solidFill>
                  <a:schemeClr val="bg1"/>
                </a:solidFill>
                <a:latin typeface="Bodoni MT" panose="02070603080606020203" pitchFamily="18" charset="0"/>
              </a:rPr>
              <a:t>Choreography</a:t>
            </a:r>
          </a:p>
          <a:p>
            <a:pPr lvl="2"/>
            <a:r>
              <a:rPr lang="en-US" sz="2400" dirty="0">
                <a:solidFill>
                  <a:schemeClr val="bg1"/>
                </a:solidFill>
                <a:latin typeface="Bodoni MT" panose="02070603080606020203" pitchFamily="18" charset="0"/>
              </a:rPr>
              <a:t>Anthem</a:t>
            </a:r>
          </a:p>
        </p:txBody>
      </p:sp>
      <p:sp>
        <p:nvSpPr>
          <p:cNvPr id="9" name="Title 5">
            <a:extLst>
              <a:ext uri="{FF2B5EF4-FFF2-40B4-BE49-F238E27FC236}">
                <a16:creationId xmlns:a16="http://schemas.microsoft.com/office/drawing/2014/main" id="{B8E87815-6491-4437-BC73-3BAE6FEDCA27}"/>
              </a:ext>
            </a:extLst>
          </p:cNvPr>
          <p:cNvSpPr txBox="1">
            <a:spLocks/>
          </p:cNvSpPr>
          <p:nvPr/>
        </p:nvSpPr>
        <p:spPr>
          <a:xfrm>
            <a:off x="1143001" y="-1"/>
            <a:ext cx="9905998" cy="19050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b="1" dirty="0">
                <a:solidFill>
                  <a:schemeClr val="bg1"/>
                </a:solidFill>
                <a:latin typeface="Broadway" panose="04040905080B02020502" pitchFamily="82" charset="0"/>
                <a:ea typeface="Cambria" panose="02040503050406030204" pitchFamily="18" charset="0"/>
              </a:rPr>
              <a:t>OPENING NUMBER</a:t>
            </a:r>
            <a:endParaRPr lang="en-US" b="1" dirty="0">
              <a:solidFill>
                <a:schemeClr val="bg1"/>
              </a:solidFill>
              <a:latin typeface="Broadway" panose="04040905080B02020502" pitchFamily="82" charset="0"/>
            </a:endParaRPr>
          </a:p>
        </p:txBody>
      </p:sp>
    </p:spTree>
    <p:extLst>
      <p:ext uri="{BB962C8B-B14F-4D97-AF65-F5344CB8AC3E}">
        <p14:creationId xmlns:p14="http://schemas.microsoft.com/office/powerpoint/2010/main" val="1691531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nline Media 3" title="Bring in 'da Noise, Bring in 'da Funk 1996 Tony Awards">
            <a:hlinkClick r:id="" action="ppaction://media"/>
            <a:extLst>
              <a:ext uri="{FF2B5EF4-FFF2-40B4-BE49-F238E27FC236}">
                <a16:creationId xmlns:a16="http://schemas.microsoft.com/office/drawing/2014/main" id="{1975FCC9-168A-4260-964F-83C2D0366730}"/>
              </a:ext>
            </a:extLst>
          </p:cNvPr>
          <p:cNvPicPr>
            <a:picLocks noRot="1" noChangeAspect="1"/>
          </p:cNvPicPr>
          <p:nvPr>
            <a:videoFile r:link="rId1"/>
          </p:nvPr>
        </p:nvPicPr>
        <p:blipFill>
          <a:blip r:embed="rId3"/>
          <a:stretch>
            <a:fillRect/>
          </a:stretch>
        </p:blipFill>
        <p:spPr>
          <a:xfrm>
            <a:off x="1524000" y="0"/>
            <a:ext cx="9144000" cy="6858000"/>
          </a:xfrm>
          <a:prstGeom prst="rect">
            <a:avLst/>
          </a:prstGeom>
        </p:spPr>
      </p:pic>
    </p:spTree>
    <p:extLst>
      <p:ext uri="{BB962C8B-B14F-4D97-AF65-F5344CB8AC3E}">
        <p14:creationId xmlns:p14="http://schemas.microsoft.com/office/powerpoint/2010/main" val="3116198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nline Media 1" title="2012 Tony Awards - Book of Mormon Musical Opening Number - Hello">
            <a:hlinkClick r:id="" action="ppaction://media"/>
            <a:extLst>
              <a:ext uri="{FF2B5EF4-FFF2-40B4-BE49-F238E27FC236}">
                <a16:creationId xmlns:a16="http://schemas.microsoft.com/office/drawing/2014/main" id="{439F68D5-C242-42AF-946F-41D8CE6D539B}"/>
              </a:ext>
            </a:extLst>
          </p:cNvPr>
          <p:cNvPicPr>
            <a:picLocks noRot="1" noChangeAspect="1"/>
          </p:cNvPicPr>
          <p:nvPr>
            <a:videoFile r:link="rId1"/>
          </p:nvPr>
        </p:nvPicPr>
        <p:blipFill>
          <a:blip r:embed="rId3"/>
          <a:stretch>
            <a:fillRect/>
          </a:stretch>
        </p:blipFill>
        <p:spPr>
          <a:xfrm>
            <a:off x="190500" y="92392"/>
            <a:ext cx="11811000" cy="6673215"/>
          </a:xfrm>
          <a:prstGeom prst="rect">
            <a:avLst/>
          </a:prstGeom>
        </p:spPr>
      </p:pic>
    </p:spTree>
    <p:extLst>
      <p:ext uri="{BB962C8B-B14F-4D97-AF65-F5344CB8AC3E}">
        <p14:creationId xmlns:p14="http://schemas.microsoft.com/office/powerpoint/2010/main" val="379177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nline Media 3" title="Hair The Musical - Aquarius at West End LIVE">
            <a:hlinkClick r:id="" action="ppaction://media"/>
            <a:extLst>
              <a:ext uri="{FF2B5EF4-FFF2-40B4-BE49-F238E27FC236}">
                <a16:creationId xmlns:a16="http://schemas.microsoft.com/office/drawing/2014/main" id="{D6F58A93-0F9C-48E4-9409-FDF0F3DE7001}"/>
              </a:ext>
            </a:extLst>
          </p:cNvPr>
          <p:cNvPicPr>
            <a:picLocks noRot="1" noChangeAspect="1"/>
          </p:cNvPicPr>
          <p:nvPr>
            <a:videoFile r:link="rId1"/>
          </p:nvPr>
        </p:nvPicPr>
        <p:blipFill>
          <a:blip r:embed="rId3"/>
          <a:stretch>
            <a:fillRect/>
          </a:stretch>
        </p:blipFill>
        <p:spPr>
          <a:xfrm>
            <a:off x="190500" y="92392"/>
            <a:ext cx="11811000" cy="6673215"/>
          </a:xfrm>
          <a:prstGeom prst="rect">
            <a:avLst/>
          </a:prstGeom>
        </p:spPr>
      </p:pic>
    </p:spTree>
    <p:extLst>
      <p:ext uri="{BB962C8B-B14F-4D97-AF65-F5344CB8AC3E}">
        <p14:creationId xmlns:p14="http://schemas.microsoft.com/office/powerpoint/2010/main" val="724273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docProps/app.xml><?xml version="1.0" encoding="utf-8"?>
<Properties xmlns="http://schemas.openxmlformats.org/officeDocument/2006/extended-properties" xmlns:vt="http://schemas.openxmlformats.org/officeDocument/2006/docPropsVTypes">
  <Template>TM03457485[[fn=Mesh]]</Template>
  <TotalTime>932</TotalTime>
  <Words>2135</Words>
  <Application>Microsoft Office PowerPoint</Application>
  <PresentationFormat>Widescreen</PresentationFormat>
  <Paragraphs>239</Paragraphs>
  <Slides>54</Slides>
  <Notes>0</Notes>
  <HiddenSlides>0</HiddenSlides>
  <MMClips>20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54</vt:i4>
      </vt:variant>
    </vt:vector>
  </HeadingPairs>
  <TitlesOfParts>
    <vt:vector size="60" baseType="lpstr">
      <vt:lpstr>Arial</vt:lpstr>
      <vt:lpstr>Bodoni MT</vt:lpstr>
      <vt:lpstr>Broadway</vt:lpstr>
      <vt:lpstr>Century Gothic</vt:lpstr>
      <vt:lpstr>Wingdings</vt:lpstr>
      <vt:lpstr>Mesh</vt:lpstr>
      <vt:lpstr>PowerPoint Presentation</vt:lpstr>
      <vt:lpstr>BOOK</vt:lpstr>
      <vt:lpstr>BOOK (cont.)</vt:lpstr>
      <vt:lpstr>BOOK OF MUSICAL VS BOOK OF NOVEL What musicals add to/SUBTRACT from novels:</vt:lpstr>
      <vt:lpstr>First 2 MUSICAL PLOT POINTS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UGH, CAPITALISM. but help is pretty socialized </vt:lpstr>
      <vt:lpstr>TaglineS</vt:lpstr>
      <vt:lpstr>SYNOPSES</vt:lpstr>
      <vt:lpstr>PowerPoint Presentation</vt:lpstr>
      <vt:lpstr>PowerPoint Presentation</vt:lpstr>
      <vt:lpstr>PowerPoint Presentation</vt:lpstr>
      <vt:lpstr>PowerPoint Presentation</vt:lpstr>
      <vt:lpstr>BREAKOUT: HOW HAVE your law breaker BROKEN THE WORLD/stasis?</vt:lpstr>
      <vt:lpstr>PowerPoint Presentation</vt:lpstr>
      <vt:lpstr>HOW TO NOT MAKE MORE PEOPLE HATE MUSICALS</vt:lpstr>
      <vt:lpstr>What’s the point of a theatrical song?</vt:lpstr>
      <vt:lpstr>PowerPoint Presentation</vt:lpstr>
      <vt:lpstr>PowerPoint Presentation</vt:lpstr>
      <vt:lpstr>LYRICS</vt:lpstr>
      <vt:lpstr>WORDS OF SONG and WORDS OF POEM</vt:lpstr>
      <vt:lpstr>PHYS-LYRICS</vt:lpstr>
      <vt:lpstr>PowerPoint Presentation</vt:lpstr>
      <vt:lpstr>KEEP IN MIND THE VOCALISTS</vt:lpstr>
      <vt:lpstr>ASTRO-LYRICS</vt:lpstr>
      <vt:lpstr>PowerPoint Presentation</vt:lpstr>
      <vt:lpstr>“Warp, Waves, and Wrinkles”</vt:lpstr>
      <vt:lpstr>MUSIC SHOULD (de)mean THE LYRICS</vt:lpstr>
      <vt:lpstr>PowerPoint Presentation</vt:lpstr>
      <vt:lpstr>“I Want” song</vt:lpstr>
      <vt:lpstr>PowerPoint Presentation</vt:lpstr>
      <vt:lpstr>PowerPoint Presentation</vt:lpstr>
      <vt:lpstr>PowerPoint Presentation</vt:lpstr>
      <vt:lpstr>PowerPoint Presentation</vt:lpstr>
      <vt:lpstr>PowerPoint Presentation</vt:lpstr>
      <vt:lpstr>“I Want” song</vt:lpstr>
      <vt:lpstr>“I Want” songs</vt:lpstr>
      <vt:lpstr>PowerPoint Presentation</vt:lpstr>
      <vt:lpstr>I want you to want!</vt:lpstr>
      <vt:lpstr>BREAKOUT: Why does your law breaker want?</vt:lpstr>
      <vt:lpstr>Where do I go from here?</vt:lpstr>
      <vt:lpstr>Where do I go from here?</vt:lpstr>
      <vt:lpstr>Where do I go from here?</vt:lpstr>
      <vt:lpstr>Where do I go from here?</vt:lpstr>
      <vt:lpstr>Where do I go from here?</vt:lpstr>
      <vt:lpstr>Where do I go from here?</vt:lpstr>
      <vt:lpstr>CONNECT!</vt:lpstr>
      <vt:lpstr>THANK YOU, HARLEM!</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Pham, David</dc:creator>
  <cp:lastModifiedBy>David Quang</cp:lastModifiedBy>
  <cp:revision>622</cp:revision>
  <cp:lastPrinted>2021-10-07T18:52:54Z</cp:lastPrinted>
  <dcterms:created xsi:type="dcterms:W3CDTF">2021-10-06T14:08:05Z</dcterms:created>
  <dcterms:modified xsi:type="dcterms:W3CDTF">2021-10-07T19:13:32Z</dcterms:modified>
</cp:coreProperties>
</file>